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76" r:id="rId2"/>
    <p:sldId id="281" r:id="rId3"/>
    <p:sldId id="282" r:id="rId4"/>
    <p:sldId id="283" r:id="rId5"/>
    <p:sldId id="352" r:id="rId6"/>
    <p:sldId id="325" r:id="rId7"/>
    <p:sldId id="284" r:id="rId8"/>
    <p:sldId id="350" r:id="rId9"/>
    <p:sldId id="351" r:id="rId10"/>
    <p:sldId id="286" r:id="rId11"/>
    <p:sldId id="353" r:id="rId12"/>
    <p:sldId id="285" r:id="rId13"/>
    <p:sldId id="287" r:id="rId14"/>
    <p:sldId id="327" r:id="rId15"/>
    <p:sldId id="348" r:id="rId16"/>
    <p:sldId id="289" r:id="rId17"/>
    <p:sldId id="314" r:id="rId18"/>
    <p:sldId id="315" r:id="rId19"/>
    <p:sldId id="316" r:id="rId20"/>
    <p:sldId id="290" r:id="rId21"/>
    <p:sldId id="292" r:id="rId22"/>
    <p:sldId id="341" r:id="rId23"/>
    <p:sldId id="346" r:id="rId24"/>
    <p:sldId id="331" r:id="rId25"/>
    <p:sldId id="333" r:id="rId26"/>
    <p:sldId id="347" r:id="rId27"/>
    <p:sldId id="330" r:id="rId28"/>
    <p:sldId id="310" r:id="rId29"/>
    <p:sldId id="311" r:id="rId30"/>
    <p:sldId id="312" r:id="rId31"/>
    <p:sldId id="313" r:id="rId32"/>
    <p:sldId id="308" r:id="rId33"/>
    <p:sldId id="342" r:id="rId34"/>
    <p:sldId id="317" r:id="rId35"/>
    <p:sldId id="334" r:id="rId36"/>
    <p:sldId id="336" r:id="rId37"/>
    <p:sldId id="337" r:id="rId38"/>
    <p:sldId id="338" r:id="rId39"/>
    <p:sldId id="328" r:id="rId40"/>
    <p:sldId id="329" r:id="rId41"/>
    <p:sldId id="344" r:id="rId42"/>
    <p:sldId id="349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241"/>
    <a:srgbClr val="E31B1B"/>
    <a:srgbClr val="BF0000"/>
    <a:srgbClr val="E17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77" autoAdjust="0"/>
    <p:restoredTop sz="82421" autoAdjust="0"/>
  </p:normalViewPr>
  <p:slideViewPr>
    <p:cSldViewPr>
      <p:cViewPr varScale="1">
        <p:scale>
          <a:sx n="75" d="100"/>
          <a:sy n="75" d="100"/>
        </p:scale>
        <p:origin x="-16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7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31BF3-9603-4C71-B2AF-FB1DD83E0BAB}" type="datetimeFigureOut">
              <a:rPr lang="en-US" smtClean="0"/>
              <a:t>11/6/2015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30FF60-5619-4A1C-A969-667CFEB15A64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5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487095C-A63B-41EE-A22C-6980868AC149}" type="datetimeFigureOut">
              <a:rPr lang="en-US"/>
              <a:pPr>
                <a:defRPr/>
              </a:pPr>
              <a:t>11/6/2015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106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/>
            </a:r>
            <a:br>
              <a:rPr lang="en-US" dirty="0"/>
            </a:br>
            <a:r>
              <a:rPr lang="en-US" baseline="0" dirty="0">
                <a:latin typeface="Calibri"/>
              </a:rPr>
              <a:t/>
            </a:r>
            <a:br>
              <a:rPr lang="en-US" baseline="0" dirty="0">
                <a:latin typeface="Calibri"/>
              </a:rPr>
            </a:br>
            <a:endParaRPr lang="en-US" dirty="0"/>
          </a:p>
          <a:p>
            <a:pPr eaLnBrk="1" hangingPunct="1">
              <a:spcBef>
                <a:spcPct val="0"/>
              </a:spcBef>
            </a:pPr>
            <a:r>
              <a:rPr lang="en-US" dirty="0">
                <a:latin typeface="Calibri"/>
              </a:rPr>
              <a:t/>
            </a:r>
            <a:br>
              <a:rPr lang="en-US" dirty="0">
                <a:latin typeface="Calibri"/>
              </a:rPr>
            </a:br>
            <a:endParaRPr lang="en-US" dirty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A6896C-03DF-41BD-90E1-71C6E7F9D3D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90020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92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734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67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99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62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56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85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88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80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72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55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10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6886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5695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47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881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279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093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788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6880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260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070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221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782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89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106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08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760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692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5319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895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139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304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948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353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3955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9258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603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383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1912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319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26200"/>
            <a:ext cx="9144000" cy="22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7" descr="crest_6in300p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31950"/>
            <a:ext cx="2667000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54025"/>
            <a:ext cx="7924800" cy="688975"/>
          </a:xfrm>
          <a:solidFill>
            <a:srgbClr val="BF0000"/>
          </a:solidFill>
        </p:spPr>
        <p:txBody>
          <a:bodyPr/>
          <a:lstStyle>
            <a:lvl1pPr>
              <a:defRPr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600200"/>
            <a:ext cx="3657600" cy="3657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10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7F57D07F-7509-4D99-96C4-92306C242DE0}" type="datetime1">
              <a:rPr lang="en-US" smtClean="0"/>
              <a:t>11/6/2015</a:t>
            </a:fld>
            <a:endParaRPr lang="en-US" dirty="0"/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0473DAB6-1558-436C-B8E8-850A0A84DC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2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Pre-Registration Advising</a:t>
            </a:r>
          </a:p>
        </p:txBody>
      </p:sp>
      <p:pic>
        <p:nvPicPr>
          <p:cNvPr id="9" name="Content Placeholder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674995"/>
            <a:ext cx="8229600" cy="1183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457200"/>
            <a:ext cx="7924800" cy="685800"/>
          </a:xfrm>
          <a:prstGeom prst="rect">
            <a:avLst/>
          </a:prstGeom>
          <a:solidFill>
            <a:srgbClr val="B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6426200"/>
            <a:ext cx="9144000" cy="22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8" descr="symbol_trans.g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152400"/>
            <a:ext cx="206375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457200"/>
            <a:ext cx="7924800" cy="688975"/>
          </a:xfrm>
          <a:noFill/>
        </p:spPr>
        <p:txBody>
          <a:bodyPr/>
          <a:lstStyle>
            <a:lvl1pPr>
              <a:defRPr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A394A89A-84FD-4BF4-801E-CC0B693F17B9}" type="datetime1">
              <a:rPr lang="en-US" smtClean="0"/>
              <a:t>11/6/2015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Pre-Registration Advising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807C6639-1215-4F78-942E-B031229E00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" name="Content Placeholder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8" y="5684679"/>
            <a:ext cx="8229600" cy="1183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1D4041-FEDA-4ACF-9EAC-6182EC75D2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7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Mechanical and Aerospace Engineering</a:t>
            </a:r>
            <a:endParaRPr lang="en-US" sz="2700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2803" y="1295400"/>
            <a:ext cx="4384431" cy="3657600"/>
          </a:xfrm>
        </p:spPr>
        <p:txBody>
          <a:bodyPr rtlCol="0" anchor="ctr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300" cap="all" dirty="0">
                <a:solidFill>
                  <a:schemeClr val="tx1"/>
                </a:solidFill>
              </a:rPr>
              <a:t>High Powered Rocketry Club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300" cap="all" smtClean="0">
                <a:solidFill>
                  <a:schemeClr val="tx1"/>
                </a:solidFill>
              </a:rPr>
              <a:t>2015-2016 </a:t>
            </a:r>
            <a:r>
              <a:rPr lang="en-US" sz="3300" cap="all" dirty="0" smtClean="0">
                <a:solidFill>
                  <a:schemeClr val="tx1"/>
                </a:solidFill>
              </a:rPr>
              <a:t>PDR </a:t>
            </a:r>
            <a:r>
              <a:rPr lang="en-US" sz="3300" cap="all" dirty="0">
                <a:solidFill>
                  <a:schemeClr val="tx1"/>
                </a:solidFill>
              </a:rPr>
              <a:t>Presentation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800" cap="all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F36E72-D0A9-4ECA-BD51-DC8A166023D4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803" y="4191000"/>
            <a:ext cx="4384432" cy="95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7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PDR Overview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399" y="1146174"/>
            <a:ext cx="435728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Vehicle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Design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Recovery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Mission Performance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Interfaces and Integration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AGSE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Design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Arm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Rocket Erection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Igniter Insertion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Budget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Safety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Subscale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Questions</a:t>
            </a:r>
          </a:p>
        </p:txBody>
      </p:sp>
      <p:pic>
        <p:nvPicPr>
          <p:cNvPr id="2" name="Picture 1" descr="Rocket-Opaqu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864" y="1194402"/>
            <a:ext cx="938161" cy="442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58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Vehicle Design - Nosecone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3593914"/>
            <a:ext cx="4038600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/>
              <a:t>Ogive shaped </a:t>
            </a:r>
            <a:r>
              <a:rPr lang="en-US" sz="2800" dirty="0" err="1"/>
              <a:t>nosecone</a:t>
            </a:r>
            <a:r>
              <a:rPr lang="en-US" sz="2800" dirty="0"/>
              <a:t> for higher subsonic drag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469504"/>
              </p:ext>
            </p:extLst>
          </p:nvPr>
        </p:nvGraphicFramePr>
        <p:xfrm>
          <a:off x="228600" y="1352623"/>
          <a:ext cx="4114800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45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9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Element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Dimension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Maximum Diameter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5.5 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Exposed Length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 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Shoulder Length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5.0 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Picture 1" descr="Noseco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629" y="2663385"/>
            <a:ext cx="4385725" cy="177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92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Vehicle Design - Airframe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4419600" cy="3785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5.5” diameter fiberglass tube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Body tube separated into four compartments sealed by bulkheads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Payload receptacle on forward airframe section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7" name="Picture 6" descr="Upper-Airframe-Transpar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332" y="1316294"/>
            <a:ext cx="130451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540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Rocket Layout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2" name="Picture 1" descr="Rocket-Transpar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039364" y="-995843"/>
            <a:ext cx="1155298" cy="89292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45271" y="2117858"/>
            <a:ext cx="27432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dirty="0" err="1"/>
              <a:t>Airbrakes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8876" y="1903552"/>
            <a:ext cx="27432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dirty="0"/>
              <a:t>Payload Bay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37644" y="1903552"/>
            <a:ext cx="27432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dirty="0"/>
              <a:t>1.5' Parachute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9221" y="4635017"/>
            <a:ext cx="27432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dirty="0"/>
              <a:t>4' Parachute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78764" y="4630199"/>
            <a:ext cx="27432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dirty="0"/>
              <a:t>6' Parachute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053930" y="2345975"/>
            <a:ext cx="40437" cy="784020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201558" y="2345975"/>
            <a:ext cx="757870" cy="705792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384085" y="3794935"/>
            <a:ext cx="1305" cy="806619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772400" y="2519366"/>
            <a:ext cx="0" cy="610629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Straight Arrow Connector 13"/>
          <p:cNvCxnSpPr>
            <a:stCxn id="9" idx="0"/>
          </p:cNvCxnSpPr>
          <p:nvPr/>
        </p:nvCxnSpPr>
        <p:spPr>
          <a:xfrm flipV="1">
            <a:off x="5450364" y="3807973"/>
            <a:ext cx="287205" cy="822226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6"/>
          <p:cNvSpPr txBox="1"/>
          <p:nvPr/>
        </p:nvSpPr>
        <p:spPr>
          <a:xfrm>
            <a:off x="6227752" y="4445533"/>
            <a:ext cx="2916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Telemetry/Airbrake Control</a:t>
            </a:r>
          </a:p>
        </p:txBody>
      </p:sp>
      <p:cxnSp>
        <p:nvCxnSpPr>
          <p:cNvPr id="21" name="Straight Arrow Connector 17"/>
          <p:cNvCxnSpPr/>
          <p:nvPr/>
        </p:nvCxnSpPr>
        <p:spPr>
          <a:xfrm flipH="1" flipV="1">
            <a:off x="7010400" y="3807973"/>
            <a:ext cx="687668" cy="555720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403774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0" y="457200"/>
            <a:ext cx="7924800" cy="688975"/>
          </a:xfrm>
        </p:spPr>
        <p:txBody>
          <a:bodyPr/>
          <a:lstStyle/>
          <a:p>
            <a:r>
              <a:rPr lang="en-US" dirty="0" smtClean="0"/>
              <a:t>Airframe – Payload Zone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00400" y="3200400"/>
            <a:ext cx="27432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endParaRPr lang="en-US"/>
          </a:p>
        </p:txBody>
      </p:sp>
      <p:pic>
        <p:nvPicPr>
          <p:cNvPr id="3" name="Picture 2" descr="Payload Sec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584016" y="801432"/>
            <a:ext cx="3522941" cy="554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548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95400"/>
            <a:ext cx="8229600" cy="4525963"/>
          </a:xfrm>
        </p:spPr>
        <p:txBody>
          <a:bodyPr/>
          <a:lstStyle/>
          <a:p>
            <a:r>
              <a:rPr lang="en-US" sz="2800" dirty="0"/>
              <a:t>Two avionics compartments</a:t>
            </a:r>
            <a:endParaRPr lang="en-US" sz="2800" dirty="0"/>
          </a:p>
          <a:p>
            <a:r>
              <a:rPr lang="en-US" sz="2800" dirty="0"/>
              <a:t>Primary and redundant altimeters</a:t>
            </a:r>
          </a:p>
          <a:p>
            <a:pPr lvl="1"/>
            <a:r>
              <a:rPr lang="en-US" sz="2400" dirty="0"/>
              <a:t>Forward: Entacore AIM 3.0</a:t>
            </a:r>
          </a:p>
          <a:p>
            <a:pPr lvl="1"/>
            <a:r>
              <a:rPr lang="en-US" sz="2400" dirty="0"/>
              <a:t>Aft: </a:t>
            </a:r>
            <a:r>
              <a:rPr lang="en-US" sz="2400" dirty="0" err="1"/>
              <a:t>Statologger</a:t>
            </a:r>
            <a:r>
              <a:rPr lang="en-US" sz="2400" dirty="0"/>
              <a:t> CF and SL100</a:t>
            </a:r>
          </a:p>
          <a:p>
            <a:r>
              <a:rPr lang="en-US" sz="2800" dirty="0"/>
              <a:t>9V batteries, 3D printed sled, GPS </a:t>
            </a:r>
          </a:p>
          <a:p>
            <a:r>
              <a:rPr lang="en-US" sz="2800" dirty="0"/>
              <a:t>Upper avionics: drogue charge 5280’, ARRD 1100’, nosecone from upper airframe 1000’</a:t>
            </a:r>
          </a:p>
          <a:p>
            <a:r>
              <a:rPr lang="en-US" sz="2800" dirty="0"/>
              <a:t>Aft sled middle and fin section 700’ 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Vehicle Design - Avionics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175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Forward Avionics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717" y="1322782"/>
            <a:ext cx="6036605" cy="403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41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Aft Avionics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88" y="1168400"/>
            <a:ext cx="5473180" cy="451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56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Vehicle Design – Fin Section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1" y="4552255"/>
            <a:ext cx="4419599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dirty="0"/>
              <a:t>0.75” bulkhead will be epoxied 3” from the upper surface of the airframe</a:t>
            </a:r>
            <a:endParaRPr lang="en-US" dirty="0"/>
          </a:p>
          <a:p>
            <a:r>
              <a:rPr lang="en-US" dirty="0"/>
              <a:t>Centering rings on either side of fin tabs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443424"/>
              </p:ext>
            </p:extLst>
          </p:nvPr>
        </p:nvGraphicFramePr>
        <p:xfrm>
          <a:off x="182881" y="1428115"/>
          <a:ext cx="3474719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69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Element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Dimension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Length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34.5 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Diameter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315155"/>
              </p:ext>
            </p:extLst>
          </p:nvPr>
        </p:nvGraphicFramePr>
        <p:xfrm>
          <a:off x="179833" y="2716550"/>
          <a:ext cx="3657600" cy="1849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Element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Dimension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Width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0.25 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Height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4.75in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Root chord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 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Tip chord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4.25 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348207"/>
                  </a:ext>
                </a:extLst>
              </a:tr>
            </a:tbl>
          </a:graphicData>
        </a:graphic>
      </p:graphicFrame>
      <p:pic>
        <p:nvPicPr>
          <p:cNvPr id="5" name="Picture 4" descr="Fin Section - Transpar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439" y="1284014"/>
            <a:ext cx="1510018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4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irbrake-system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70489" y="1857556"/>
            <a:ext cx="1948074" cy="3636222"/>
          </a:xfr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Design </a:t>
            </a:r>
            <a:r>
              <a:rPr lang="en-US" dirty="0">
                <a:latin typeface="Calibri" charset="0"/>
              </a:rPr>
              <a:t>– Airbrakes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5600" y="1857375"/>
            <a:ext cx="5305581" cy="2523768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/>
              </a:rPr>
              <a:t>Dual </a:t>
            </a:r>
            <a:r>
              <a:rPr lang="en-US" sz="2800" dirty="0" err="1">
                <a:latin typeface="Calibri"/>
              </a:rPr>
              <a:t>airbrake</a:t>
            </a:r>
            <a:r>
              <a:rPr lang="en-US" sz="2800" dirty="0">
                <a:latin typeface="Calibri"/>
              </a:rPr>
              <a:t>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Calibri"/>
              </a:rPr>
              <a:t>Airbrakes</a:t>
            </a:r>
            <a:r>
              <a:rPr lang="en-US" sz="2800" dirty="0">
                <a:latin typeface="Calibri"/>
              </a:rPr>
              <a:t> deployed with linear actuator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/>
              </a:rPr>
              <a:t>Deploy at 3000-4000 feet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/>
              </a:rPr>
              <a:t>Bring apogee to desirable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177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1"/>
            <a:ext cx="4876800" cy="4267200"/>
          </a:xfrm>
        </p:spPr>
        <p:txBody>
          <a:bodyPr/>
          <a:lstStyle/>
          <a:p>
            <a:r>
              <a:rPr lang="en-US" dirty="0"/>
              <a:t>CG 63.0” nose ref.</a:t>
            </a:r>
            <a:endParaRPr lang="en-US" dirty="0"/>
          </a:p>
          <a:p>
            <a:r>
              <a:rPr lang="en-US" dirty="0"/>
              <a:t>CP 75.5” nose ref.</a:t>
            </a:r>
          </a:p>
          <a:p>
            <a:r>
              <a:rPr lang="en-US" dirty="0"/>
              <a:t>Static Margin 2.09</a:t>
            </a:r>
          </a:p>
          <a:p>
            <a:r>
              <a:rPr lang="en-US" dirty="0"/>
              <a:t>54 ft/s </a:t>
            </a:r>
            <a:r>
              <a:rPr lang="en-US" dirty="0"/>
              <a:t>as the uppermost rail button leaves the launch rail 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Vehicle Design - Stability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3789808" y="3496275"/>
            <a:ext cx="5591998" cy="954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39719" y="4439447"/>
            <a:ext cx="2743200" cy="1015663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dirty="0"/>
              <a:t>Center of Gravity</a:t>
            </a:r>
          </a:p>
          <a:p>
            <a:pPr algn="ctr"/>
            <a:r>
              <a:rPr lang="en-US" sz="2400" dirty="0"/>
              <a:t> </a:t>
            </a:r>
          </a:p>
          <a:p>
            <a:pPr algn="ctr"/>
            <a:r>
              <a:rPr lang="en-US" dirty="0"/>
              <a:t>Center of Pressure</a:t>
            </a:r>
          </a:p>
        </p:txBody>
      </p:sp>
      <p:sp>
        <p:nvSpPr>
          <p:cNvPr id="7" name="Oval 6"/>
          <p:cNvSpPr/>
          <p:nvPr/>
        </p:nvSpPr>
        <p:spPr>
          <a:xfrm>
            <a:off x="6535616" y="4588244"/>
            <a:ext cx="80274" cy="6667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535616" y="5228247"/>
            <a:ext cx="80274" cy="666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79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AeroTech L1150R</a:t>
            </a:r>
            <a:endParaRPr lang="en-US" dirty="0"/>
          </a:p>
          <a:p>
            <a:pPr lvl="1"/>
            <a:r>
              <a:rPr lang="en-US" dirty="0"/>
              <a:t>20.87” Length</a:t>
            </a:r>
          </a:p>
          <a:p>
            <a:pPr lvl="1"/>
            <a:r>
              <a:rPr lang="en-US" dirty="0"/>
              <a:t>0.295” Diameter</a:t>
            </a:r>
          </a:p>
          <a:p>
            <a:pPr lvl="1"/>
            <a:r>
              <a:rPr lang="en-US" dirty="0"/>
              <a:t>258.5 </a:t>
            </a:r>
            <a:r>
              <a:rPr lang="en-US" dirty="0"/>
              <a:t>lbf</a:t>
            </a:r>
            <a:r>
              <a:rPr lang="en-US" dirty="0"/>
              <a:t>*s Impulse</a:t>
            </a:r>
          </a:p>
          <a:p>
            <a:pPr lvl="1"/>
            <a:r>
              <a:rPr lang="en-US" dirty="0"/>
              <a:t>3.1 second Burn Time 1.68 </a:t>
            </a:r>
            <a:r>
              <a:rPr lang="en-US" dirty="0"/>
              <a:t>lbs</a:t>
            </a:r>
          </a:p>
          <a:p>
            <a:pPr lvl="1"/>
            <a:r>
              <a:rPr lang="en-US" dirty="0"/>
              <a:t>4.19 lb Propellant Mass</a:t>
            </a:r>
          </a:p>
          <a:p>
            <a:pPr lvl="1"/>
            <a:r>
              <a:rPr lang="en-US" dirty="0"/>
              <a:t>Stability Margin increases from 2.09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>
                <a:latin typeface="Calibri"/>
                <a:sym typeface="Wingdings" panose="05000000000000000000" pitchFamily="2" charset="2"/>
              </a:rPr>
              <a:t>3.21</a:t>
            </a:r>
            <a:endParaRPr lang="en-US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Vehicle Design - Motor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911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Thrust Curve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1026" name="Picture 2" descr="simulator file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1828800"/>
            <a:ext cx="61912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982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Vehicle Recovery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29400" y="28956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Apogee</a:t>
            </a:r>
            <a:endParaRPr lang="en-US" sz="2800" dirty="0"/>
          </a:p>
        </p:txBody>
      </p:sp>
      <p:pic>
        <p:nvPicPr>
          <p:cNvPr id="6" name="Picture 5" descr="drogue diagram.png"/>
          <p:cNvPicPr>
            <a:picLocks noChangeAspect="1"/>
          </p:cNvPicPr>
          <p:nvPr/>
        </p:nvPicPr>
        <p:blipFill>
          <a:blip r:embed="rId3"/>
          <a:srcRect l="-74" t="44" r="74" b="40929"/>
          <a:stretch>
            <a:fillRect/>
          </a:stretch>
        </p:blipFill>
        <p:spPr>
          <a:xfrm>
            <a:off x="445218" y="1412875"/>
            <a:ext cx="5477745" cy="288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00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Recovery: ARRD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7" name="Content Placeholder 6" descr="C:\Users\jdpickle\AppData\Local\Temp\IMG_3449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81200"/>
            <a:ext cx="2514600" cy="335418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85800" y="2209800"/>
            <a:ext cx="3886200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ARRD uses black powder release</a:t>
            </a:r>
            <a:endParaRPr lang="en-US" dirty="0"/>
          </a:p>
          <a:p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Separates drogue </a:t>
            </a:r>
            <a:r>
              <a:rPr lang="en-US" dirty="0"/>
              <a:t>chute </a:t>
            </a:r>
            <a:r>
              <a:rPr lang="en-US" dirty="0"/>
              <a:t>shock cord from </a:t>
            </a:r>
            <a:r>
              <a:rPr lang="en-US" dirty="0"/>
              <a:t>upper airframe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249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72200" y="2895600"/>
            <a:ext cx="1981200" cy="9525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1000 </a:t>
            </a:r>
            <a:r>
              <a:rPr lang="en-US" dirty="0" err="1" smtClean="0"/>
              <a:t>ft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Vehicle Recovery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4" descr="tupac_hute diagram.png"/>
          <p:cNvPicPr>
            <a:picLocks noChangeAspect="1"/>
          </p:cNvPicPr>
          <p:nvPr/>
        </p:nvPicPr>
        <p:blipFill>
          <a:blip r:embed="rId3"/>
          <a:srcRect l="191" t="119" r="-191" b="48864"/>
          <a:stretch>
            <a:fillRect/>
          </a:stretch>
        </p:blipFill>
        <p:spPr>
          <a:xfrm>
            <a:off x="677795" y="1355072"/>
            <a:ext cx="4918277" cy="254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20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48400" y="3048001"/>
            <a:ext cx="15240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700 </a:t>
            </a:r>
            <a:r>
              <a:rPr lang="en-US" dirty="0" err="1" smtClean="0"/>
              <a:t>ft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Vehicle Recovery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4" name="Picture 3" descr="lowerchutething.png"/>
          <p:cNvPicPr>
            <a:picLocks noChangeAspect="1"/>
          </p:cNvPicPr>
          <p:nvPr/>
        </p:nvPicPr>
        <p:blipFill>
          <a:blip r:embed="rId3"/>
          <a:srcRect l="37068" t="88" r="46" b="46035"/>
          <a:stretch>
            <a:fillRect/>
          </a:stretch>
        </p:blipFill>
        <p:spPr>
          <a:xfrm>
            <a:off x="2219814" y="1383694"/>
            <a:ext cx="3291044" cy="286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537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Wind Drift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2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345304"/>
              </p:ext>
            </p:extLst>
          </p:nvPr>
        </p:nvGraphicFramePr>
        <p:xfrm>
          <a:off x="838200" y="2498026"/>
          <a:ext cx="6781800" cy="2225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6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Wind (mph)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Forward Airframe(</a:t>
                      </a:r>
                      <a:r>
                        <a:rPr lang="en-US" dirty="0" err="1" smtClean="0"/>
                        <a:t>ft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 Section (</a:t>
                      </a:r>
                      <a:r>
                        <a:rPr lang="en-US" dirty="0" err="1" smtClean="0"/>
                        <a:t>ft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792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1188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1584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5277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38900" y="2819400"/>
            <a:ext cx="2557863" cy="1528763"/>
          </a:xfrm>
        </p:spPr>
        <p:txBody>
          <a:bodyPr/>
          <a:lstStyle/>
          <a:p>
            <a:r>
              <a:rPr lang="en-US" sz="2400" dirty="0"/>
              <a:t>Open rocket simulation using AeroTech L1150R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Mission Performance – Flight Profile</a:t>
            </a:r>
            <a:endParaRPr lang="en-US" sz="3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84" y="1251144"/>
            <a:ext cx="6316816" cy="422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35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 smtClean="0"/>
              <a:t>Mission Performance – Velocity </a:t>
            </a:r>
            <a:endParaRPr lang="en-US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2" name="Picture 1" descr="drogue KE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089" y="1198563"/>
            <a:ext cx="5847303" cy="439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37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 smtClean="0"/>
              <a:t>Mission Performance – Kinetic Energy</a:t>
            </a:r>
            <a:endParaRPr lang="en-US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2" name="Picture 1" descr="top KE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215" y="1981309"/>
            <a:ext cx="4100234" cy="3071813"/>
          </a:xfrm>
          <a:prstGeom prst="rect">
            <a:avLst/>
          </a:prstGeom>
        </p:spPr>
      </p:pic>
      <p:pic>
        <p:nvPicPr>
          <p:cNvPr id="4" name="Picture 3" descr="fin section KE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638" y="1981200"/>
            <a:ext cx="4100136" cy="307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72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AGSE 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5" name="Picture 4" descr="C:\Users\Andrew\Desktop\PDR PICTURES\AGS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7620000" cy="358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5992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AGSE </a:t>
            </a:r>
            <a:r>
              <a:rPr lang="en-US" dirty="0"/>
              <a:t>Design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7" name="AutoShape 2" descr="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Imag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75" y="2046143"/>
            <a:ext cx="7616825" cy="362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348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AGSE </a:t>
            </a:r>
            <a:r>
              <a:rPr lang="en-US" dirty="0"/>
              <a:t>Design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7" name="AutoShape 2" descr="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Imag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 descr="Full Assembly-Sem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509" y="1188891"/>
            <a:ext cx="4760165" cy="439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3481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AGSE 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2" name="Picture 1" descr="Full Assembly-Erec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925" y="1198019"/>
            <a:ext cx="3505970" cy="440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877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923581"/>
              </p:ext>
            </p:extLst>
          </p:nvPr>
        </p:nvGraphicFramePr>
        <p:xfrm>
          <a:off x="914400" y="19050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Grab the Sample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AGSE Progression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graphicFrame>
        <p:nvGraphicFramePr>
          <p:cNvPr id="13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6086695"/>
              </p:ext>
            </p:extLst>
          </p:nvPr>
        </p:nvGraphicFramePr>
        <p:xfrm>
          <a:off x="1828800" y="26670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Insert Sample in Foam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512357"/>
              </p:ext>
            </p:extLst>
          </p:nvPr>
        </p:nvGraphicFramePr>
        <p:xfrm>
          <a:off x="2667000" y="34290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Raise the Rocket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5079311"/>
              </p:ext>
            </p:extLst>
          </p:nvPr>
        </p:nvGraphicFramePr>
        <p:xfrm>
          <a:off x="3505200" y="41910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Insert the Igniter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7945246"/>
              </p:ext>
            </p:extLst>
          </p:nvPr>
        </p:nvGraphicFramePr>
        <p:xfrm>
          <a:off x="4495800" y="49530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System Ready to Launch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498363"/>
              </p:ext>
            </p:extLst>
          </p:nvPr>
        </p:nvGraphicFramePr>
        <p:xfrm>
          <a:off x="0" y="11430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Start System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Left Arrow 20"/>
          <p:cNvSpPr/>
          <p:nvPr/>
        </p:nvSpPr>
        <p:spPr>
          <a:xfrm rot="13097784">
            <a:off x="2346107" y="2630203"/>
            <a:ext cx="5888697" cy="1500937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997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Robotic Arm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7" name="Content Placeholder 6" descr="http://www.robotshop.com/media/catalog/product/cache/1/image/800x800/9df78eab33525d08d6e5fb8d27136e95/r/o/robotshop-m100rak-cad-arm-angle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487680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4419600" y="1752600"/>
            <a:ext cx="3200400" cy="3477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4 Degrees of Freedom</a:t>
            </a:r>
            <a:endParaRPr lang="en-US" sz="2000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5:1 Gear Ratio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180 degrees of rotation at each joint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Able to lift ~1 </a:t>
            </a:r>
            <a:r>
              <a:rPr lang="en-US" sz="2000" dirty="0"/>
              <a:t>lb</a:t>
            </a:r>
            <a:r>
              <a:rPr lang="en-US" sz="2000" dirty="0"/>
              <a:t> at 24”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6V draw and current up to 10 A</a:t>
            </a:r>
          </a:p>
        </p:txBody>
      </p:sp>
    </p:spTree>
    <p:extLst>
      <p:ext uri="{BB962C8B-B14F-4D97-AF65-F5344CB8AC3E}">
        <p14:creationId xmlns:p14="http://schemas.microsoft.com/office/powerpoint/2010/main" val="16499891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Gripper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7" name="Content Placeholder 6" descr="http://www.robotshop.com/media/catalog/product/cache/1/image/800x800/9df78eab33525d08d6e5fb8d27136e95/l/y/lynxmotion-little-grip-kit_1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3276600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572000" y="1752600"/>
            <a:ext cx="289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Provides 2 additional DOF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180 degrees rotation around wrist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Able to open 1.3”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6V draw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65354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62600" y="2152650"/>
            <a:ext cx="2819400" cy="2438400"/>
          </a:xfrm>
        </p:spPr>
        <p:txBody>
          <a:bodyPr/>
          <a:lstStyle/>
          <a:p>
            <a:r>
              <a:rPr lang="en-US" dirty="0" smtClean="0"/>
              <a:t>MATLAB used to plot arm at different servo angles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Model of Arm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71600"/>
            <a:ext cx="5334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517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Reachable Points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6" y="1295400"/>
            <a:ext cx="5334000" cy="40005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24400" y="2228850"/>
            <a:ext cx="3962400" cy="2133600"/>
          </a:xfrm>
        </p:spPr>
        <p:txBody>
          <a:bodyPr/>
          <a:lstStyle/>
          <a:p>
            <a:r>
              <a:rPr lang="en-US" dirty="0" smtClean="0"/>
              <a:t>MATLAB plot of all points the arm is able to reach in 3 dimensional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3416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1743" y="1671476"/>
            <a:ext cx="7772400" cy="4114800"/>
          </a:xfrm>
        </p:spPr>
        <p:txBody>
          <a:bodyPr/>
          <a:lstStyle/>
          <a:p>
            <a:r>
              <a:rPr lang="en-US" sz="3000" dirty="0"/>
              <a:t>Progression of the system will be time based, with each subsystem set to begin operating after a set period of time from the start</a:t>
            </a:r>
            <a:endParaRPr lang="en-US" sz="3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 bwMode="auto">
          <a:xfrm>
            <a:off x="0" y="457200"/>
            <a:ext cx="79248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 smtClean="0"/>
              <a:t>AGSE Progression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2077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76800" y="2016125"/>
            <a:ext cx="3657600" cy="2819400"/>
          </a:xfrm>
        </p:spPr>
        <p:txBody>
          <a:bodyPr/>
          <a:lstStyle/>
          <a:p>
            <a:r>
              <a:rPr lang="en-US" sz="1600" dirty="0"/>
              <a:t>Planetary Gearbox Stepper Motor</a:t>
            </a:r>
          </a:p>
          <a:p>
            <a:pPr lvl="1"/>
            <a:r>
              <a:rPr lang="en-US" sz="1200" dirty="0"/>
              <a:t>Max Holding Torque: 29.5 ft-lb</a:t>
            </a:r>
          </a:p>
          <a:p>
            <a:pPr lvl="1"/>
            <a:r>
              <a:rPr lang="en-US" sz="1200" dirty="0"/>
              <a:t>Step Angle: 0.039 </a:t>
            </a:r>
            <a:r>
              <a:rPr lang="en-US" sz="1200" dirty="0" err="1"/>
              <a:t>deg</a:t>
            </a:r>
            <a:endParaRPr lang="en-US" sz="1200" dirty="0"/>
          </a:p>
          <a:p>
            <a:pPr lvl="1"/>
            <a:r>
              <a:rPr lang="en-US" sz="1200" dirty="0"/>
              <a:t>~22,000 steps for 85 </a:t>
            </a:r>
            <a:r>
              <a:rPr lang="en-US" sz="1200" dirty="0" err="1"/>
              <a:t>deg</a:t>
            </a:r>
            <a:r>
              <a:rPr lang="en-US" sz="1200" dirty="0"/>
              <a:t> launch rail rotation</a:t>
            </a:r>
          </a:p>
          <a:p>
            <a:r>
              <a:rPr lang="en-US" sz="1600" dirty="0"/>
              <a:t>Sector Gear</a:t>
            </a:r>
            <a:endParaRPr lang="en-US" sz="1200" dirty="0"/>
          </a:p>
          <a:p>
            <a:pPr lvl="1"/>
            <a:r>
              <a:rPr lang="en-US" sz="1200" dirty="0"/>
              <a:t>Gear Ratio: </a:t>
            </a:r>
            <a:r>
              <a:rPr lang="en-US" sz="1200" dirty="0"/>
              <a:t>7.5:1</a:t>
            </a:r>
            <a:endParaRPr lang="en-US" sz="1600" dirty="0"/>
          </a:p>
          <a:p>
            <a:r>
              <a:rPr lang="en-US" sz="1600" dirty="0"/>
              <a:t>Required holding torque:</a:t>
            </a:r>
          </a:p>
          <a:p>
            <a:pPr lvl="1"/>
            <a:r>
              <a:rPr lang="en-US" sz="1200" dirty="0"/>
              <a:t>18.69 </a:t>
            </a:r>
            <a:r>
              <a:rPr lang="en-US" sz="1200" dirty="0"/>
              <a:t>ft-lb</a:t>
            </a:r>
          </a:p>
          <a:p>
            <a:pPr marL="0" indent="0">
              <a:buNone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Raising the Rocket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14338" name="Picture 2" descr="C:\Users\Mitchell\Documents\AAAsenior design\PDR docs\Pictures for PDR and Presentation\Gea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43000"/>
            <a:ext cx="4800601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Gear Ratio 47:1 Planetary Gearbox Nema 23 Geared Stepper Motor 23HS22-2804S-PG4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022" y="4187825"/>
            <a:ext cx="1233488" cy="129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55972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0" y="1676400"/>
            <a:ext cx="3505200" cy="3352800"/>
          </a:xfrm>
        </p:spPr>
        <p:txBody>
          <a:bodyPr/>
          <a:lstStyle/>
          <a:p>
            <a:r>
              <a:rPr lang="en-US" sz="1700" dirty="0" smtClean="0"/>
              <a:t>Linear Actuator System</a:t>
            </a:r>
          </a:p>
          <a:p>
            <a:r>
              <a:rPr lang="en-US" sz="1700" dirty="0" smtClean="0"/>
              <a:t>NEMA 17 Stepper Motor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 smtClean="0"/>
              <a:t>Design Concept:</a:t>
            </a:r>
          </a:p>
          <a:p>
            <a:r>
              <a:rPr lang="en-US" sz="1700" dirty="0" smtClean="0"/>
              <a:t>Stepper motor rotates threaded rod.</a:t>
            </a:r>
          </a:p>
          <a:p>
            <a:r>
              <a:rPr lang="en-US" sz="1700" dirty="0" smtClean="0"/>
              <a:t>Threaded hexagonal plate moves vertically due to side plates. </a:t>
            </a:r>
          </a:p>
          <a:p>
            <a:r>
              <a:rPr lang="en-US" sz="1700" dirty="0" smtClean="0"/>
              <a:t>Igniter on dowel moves upward into rocket motor.</a:t>
            </a:r>
            <a:endParaRPr lang="en-US" sz="17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Igniter Insertion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8" name="Picture 7" descr="Nema 17 Bipolar Stepper 12v 0.4A 40Ncm(56.7oz.in) 17HS15-0404S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933700"/>
            <a:ext cx="2590800" cy="20955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13315" name="Picture 3" descr="C:\Users\Mitchell\AppData\Local\Temp\igniter syste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258162" y="2750034"/>
            <a:ext cx="4529067" cy="1323581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1391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86600" y="2540985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Electrical Schematic</a:t>
            </a:r>
          </a:p>
          <a:p>
            <a:r>
              <a:rPr lang="en-US" dirty="0" smtClean="0"/>
              <a:t>Overview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08" y="23337"/>
            <a:ext cx="5677692" cy="68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5977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4953000"/>
            <a:ext cx="2971800" cy="609601"/>
          </a:xfrm>
        </p:spPr>
        <p:txBody>
          <a:bodyPr/>
          <a:lstStyle/>
          <a:p>
            <a:r>
              <a:rPr lang="en-US" dirty="0" smtClean="0"/>
              <a:t>37 V System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Battery Systems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26626" name="Picture 2" descr="http://www.thunderpowerrc.com/tp5000_10spp25_displ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3276600" cy="2651152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http://www.thunderpowerrc.com/tp5000_3spp25_displa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532" y="2133600"/>
            <a:ext cx="3343275" cy="2651152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1"/>
          <p:cNvSpPr txBox="1">
            <a:spLocks/>
          </p:cNvSpPr>
          <p:nvPr/>
        </p:nvSpPr>
        <p:spPr bwMode="auto">
          <a:xfrm>
            <a:off x="4089399" y="5029199"/>
            <a:ext cx="2912533" cy="58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11.1 V System</a:t>
            </a:r>
            <a:endParaRPr lang="en-US" dirty="0"/>
          </a:p>
        </p:txBody>
      </p:sp>
      <p:pic>
        <p:nvPicPr>
          <p:cNvPr id="10" name="Picture 4" descr="http://www.thunderpowerrc.com/tp5000_3spp25_displa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531" y="2167467"/>
            <a:ext cx="3300568" cy="2617286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4954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86200" y="1752600"/>
            <a:ext cx="4343400" cy="4244948"/>
          </a:xfrm>
        </p:spPr>
        <p:txBody>
          <a:bodyPr/>
          <a:lstStyle/>
          <a:p>
            <a:r>
              <a:rPr lang="en-US" sz="2800" dirty="0" smtClean="0"/>
              <a:t>Used to power two stepper motors</a:t>
            </a:r>
          </a:p>
          <a:p>
            <a:pPr lvl="1"/>
            <a:r>
              <a:rPr lang="en-US" sz="2400" dirty="0" smtClean="0"/>
              <a:t>Raising Rocket</a:t>
            </a:r>
          </a:p>
          <a:p>
            <a:pPr lvl="1"/>
            <a:r>
              <a:rPr lang="en-US" sz="2400" dirty="0" smtClean="0"/>
              <a:t>Raising Igniter</a:t>
            </a:r>
          </a:p>
          <a:p>
            <a:r>
              <a:rPr lang="en-US" sz="2800" dirty="0" smtClean="0"/>
              <a:t>Stepper motors require high power to meet torque requirements to raise the rocket							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37 V System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288835" y="4419600"/>
            <a:ext cx="2209800" cy="342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37 V System</a:t>
            </a:r>
            <a:endParaRPr lang="en-US" sz="1800" dirty="0"/>
          </a:p>
        </p:txBody>
      </p:sp>
      <p:pic>
        <p:nvPicPr>
          <p:cNvPr id="8" name="Picture 2" descr="http://www.thunderpowerrc.com/tp5000_10spp25_displ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09800"/>
            <a:ext cx="2482670" cy="200877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1973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11.1 V System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7" name="Picture 4" descr="http://www.thunderpowerrc.com/tp5000_3spp25_displ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33" y="2203807"/>
            <a:ext cx="2667000" cy="2114879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290339" y="4343400"/>
            <a:ext cx="2323388" cy="4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11.1 V System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200400" y="1905000"/>
            <a:ext cx="4876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Step-Down voltage regulators to convert to the desired voltage of different electronics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 Systems on this battery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+mn-lt"/>
              </a:rPr>
              <a:t>BeagleBone</a:t>
            </a:r>
            <a:r>
              <a:rPr lang="en-US" sz="2400" dirty="0" smtClean="0">
                <a:latin typeface="+mn-lt"/>
              </a:rPr>
              <a:t> Black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Robotic arm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Robotic arm controller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Rocket Stepper Motor Driver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Igniter Stepper Motor Driver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76090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2784" y="1905000"/>
            <a:ext cx="8229600" cy="3429000"/>
          </a:xfrm>
        </p:spPr>
        <p:txBody>
          <a:bodyPr/>
          <a:lstStyle/>
          <a:p>
            <a:r>
              <a:rPr lang="en-US" dirty="0"/>
              <a:t>Subscale is 70% of </a:t>
            </a:r>
            <a:r>
              <a:rPr lang="en-US" dirty="0" err="1"/>
              <a:t>fullscale</a:t>
            </a:r>
            <a:endParaRPr lang="en-US" dirty="0"/>
          </a:p>
          <a:p>
            <a:r>
              <a:rPr lang="en-US" dirty="0"/>
              <a:t>Aerotech</a:t>
            </a:r>
            <a:r>
              <a:rPr lang="en-US" dirty="0"/>
              <a:t> I284W Motor</a:t>
            </a:r>
          </a:p>
          <a:p>
            <a:r>
              <a:rPr lang="en-US" dirty="0"/>
              <a:t>Dual Deploy</a:t>
            </a:r>
          </a:p>
          <a:p>
            <a:r>
              <a:rPr lang="en-US" dirty="0"/>
              <a:t>18 in. Drogue</a:t>
            </a:r>
          </a:p>
          <a:p>
            <a:r>
              <a:rPr lang="en-US" dirty="0"/>
              <a:t>48 in. Parachute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Subscale Demonstrator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5488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066800"/>
            <a:ext cx="8153400" cy="838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Aerotech</a:t>
            </a:r>
            <a:r>
              <a:rPr lang="en-US" dirty="0"/>
              <a:t> I284W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300" dirty="0" smtClean="0"/>
              <a:t>Subscale Motor Thrust Curve </a:t>
            </a:r>
            <a:endParaRPr lang="en-US" sz="43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4" name="Picture 3" descr="I284W thrust cur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63" y="1617078"/>
            <a:ext cx="7472974" cy="403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933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4648" y="1372477"/>
            <a:ext cx="7239000" cy="3733800"/>
          </a:xfrm>
        </p:spPr>
        <p:txBody>
          <a:bodyPr/>
          <a:lstStyle/>
          <a:p>
            <a:r>
              <a:rPr lang="en-US" dirty="0"/>
              <a:t>Tripoli Summer Low-Mid Power Launches </a:t>
            </a:r>
            <a:endParaRPr lang="en-US" sz="3600" dirty="0"/>
          </a:p>
          <a:p>
            <a:r>
              <a:rPr lang="en-US" dirty="0"/>
              <a:t>STEM Career Fair for Students with Disabilities</a:t>
            </a:r>
          </a:p>
          <a:p>
            <a:r>
              <a:rPr lang="en-US" dirty="0"/>
              <a:t>Thales Academy Rocket Unit Kick-Off</a:t>
            </a:r>
            <a:endParaRPr lang="en-US" sz="3600" dirty="0"/>
          </a:p>
          <a:p>
            <a:r>
              <a:rPr lang="en-US" dirty="0"/>
              <a:t>YMCA Kite and Rocket Day </a:t>
            </a:r>
            <a:endParaRPr lang="en-US" sz="3600" dirty="0"/>
          </a:p>
          <a:p>
            <a:r>
              <a:rPr lang="sv-SE" dirty="0"/>
              <a:t>Sigma Gamma Tau Boy Scout Merit Badge Event 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Community Outreach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1108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752600" y="2895600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QUESTIONS?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37184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2129</TotalTime>
  <Words>1368</Words>
  <Application>Microsoft Office PowerPoint</Application>
  <PresentationFormat>On-screen Show (4:3)</PresentationFormat>
  <Paragraphs>327</Paragraphs>
  <Slides>42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Department of Mechanical and Aerospace Engineering</vt:lpstr>
      <vt:lpstr>PDR Overview </vt:lpstr>
      <vt:lpstr>Vehicle Design - Nosecone</vt:lpstr>
      <vt:lpstr>Vehicle Design - Airframe</vt:lpstr>
      <vt:lpstr>Rocket Layout</vt:lpstr>
      <vt:lpstr>Airframe – Payload Zone</vt:lpstr>
      <vt:lpstr>Vehicle Design - Avionics</vt:lpstr>
      <vt:lpstr>Forward Avionics</vt:lpstr>
      <vt:lpstr>Aft Avionics</vt:lpstr>
      <vt:lpstr>Vehicle Design – Fin Section</vt:lpstr>
      <vt:lpstr>Vehicle Design – Airbrakes</vt:lpstr>
      <vt:lpstr>Vehicle Design - Stability</vt:lpstr>
      <vt:lpstr>Vehicle Design - Motor</vt:lpstr>
      <vt:lpstr>Thrust Curve</vt:lpstr>
      <vt:lpstr>Vehicle Recovery</vt:lpstr>
      <vt:lpstr>Vehicle Recovery: ARRD</vt:lpstr>
      <vt:lpstr>Vehicle Recovery</vt:lpstr>
      <vt:lpstr>Vehicle Recovery</vt:lpstr>
      <vt:lpstr>Wind Drift</vt:lpstr>
      <vt:lpstr>Mission Performance – Flight Profile</vt:lpstr>
      <vt:lpstr>Mission Performance – Velocity </vt:lpstr>
      <vt:lpstr>Mission Performance – Kinetic Energy</vt:lpstr>
      <vt:lpstr>AGSE Design</vt:lpstr>
      <vt:lpstr>AGSE Design  </vt:lpstr>
      <vt:lpstr>AGSE Design  </vt:lpstr>
      <vt:lpstr>AGSE Design</vt:lpstr>
      <vt:lpstr>AGSE Progression</vt:lpstr>
      <vt:lpstr>Robotic Arm</vt:lpstr>
      <vt:lpstr>Gripper</vt:lpstr>
      <vt:lpstr>Model of Arm</vt:lpstr>
      <vt:lpstr>Reachable Points</vt:lpstr>
      <vt:lpstr>PowerPoint Presentation</vt:lpstr>
      <vt:lpstr>Raising the Rocket</vt:lpstr>
      <vt:lpstr>Igniter Insertion</vt:lpstr>
      <vt:lpstr>PowerPoint Presentation</vt:lpstr>
      <vt:lpstr>Battery Systems</vt:lpstr>
      <vt:lpstr>37 V System</vt:lpstr>
      <vt:lpstr>11.1 V System</vt:lpstr>
      <vt:lpstr>Subscale Demonstrator</vt:lpstr>
      <vt:lpstr>Subscale Motor Thrust Curve </vt:lpstr>
      <vt:lpstr>Community Outreach</vt:lpstr>
      <vt:lpstr>Thank You</vt:lpstr>
    </vt:vector>
  </TitlesOfParts>
  <Company>NCSU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heeter</dc:creator>
  <cp:lastModifiedBy>Andrew</cp:lastModifiedBy>
  <cp:revision>233</cp:revision>
  <dcterms:created xsi:type="dcterms:W3CDTF">2014-04-18T03:25:12Z</dcterms:created>
  <dcterms:modified xsi:type="dcterms:W3CDTF">2015-11-06T05:20:37Z</dcterms:modified>
</cp:coreProperties>
</file>