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7"/>
  </p:notesMasterIdLst>
  <p:handoutMasterIdLst>
    <p:handoutMasterId r:id="rId48"/>
  </p:handoutMasterIdLst>
  <p:sldIdLst>
    <p:sldId id="276" r:id="rId2"/>
    <p:sldId id="281" r:id="rId3"/>
    <p:sldId id="347" r:id="rId4"/>
    <p:sldId id="362" r:id="rId5"/>
    <p:sldId id="348" r:id="rId6"/>
    <p:sldId id="285" r:id="rId7"/>
    <p:sldId id="282" r:id="rId8"/>
    <p:sldId id="284" r:id="rId9"/>
    <p:sldId id="293" r:id="rId10"/>
    <p:sldId id="365" r:id="rId11"/>
    <p:sldId id="351" r:id="rId12"/>
    <p:sldId id="294" r:id="rId13"/>
    <p:sldId id="286" r:id="rId14"/>
    <p:sldId id="345" r:id="rId15"/>
    <p:sldId id="299" r:id="rId16"/>
    <p:sldId id="290" r:id="rId17"/>
    <p:sldId id="291" r:id="rId18"/>
    <p:sldId id="292" r:id="rId19"/>
    <p:sldId id="297" r:id="rId20"/>
    <p:sldId id="298" r:id="rId21"/>
    <p:sldId id="300" r:id="rId22"/>
    <p:sldId id="303" r:id="rId23"/>
    <p:sldId id="301" r:id="rId24"/>
    <p:sldId id="302" r:id="rId25"/>
    <p:sldId id="357" r:id="rId26"/>
    <p:sldId id="363" r:id="rId27"/>
    <p:sldId id="308" r:id="rId28"/>
    <p:sldId id="305" r:id="rId29"/>
    <p:sldId id="306" r:id="rId30"/>
    <p:sldId id="366" r:id="rId31"/>
    <p:sldId id="309" r:id="rId32"/>
    <p:sldId id="353" r:id="rId33"/>
    <p:sldId id="310" r:id="rId34"/>
    <p:sldId id="364" r:id="rId35"/>
    <p:sldId id="311" r:id="rId36"/>
    <p:sldId id="312" r:id="rId37"/>
    <p:sldId id="323" r:id="rId38"/>
    <p:sldId id="337" r:id="rId39"/>
    <p:sldId id="324" r:id="rId40"/>
    <p:sldId id="325" r:id="rId41"/>
    <p:sldId id="326" r:id="rId42"/>
    <p:sldId id="327" r:id="rId43"/>
    <p:sldId id="328" r:id="rId44"/>
    <p:sldId id="359" r:id="rId45"/>
    <p:sldId id="360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0000"/>
    <a:srgbClr val="E170F4"/>
    <a:srgbClr val="EE1241"/>
    <a:srgbClr val="E3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17" autoAdjust="0"/>
    <p:restoredTop sz="88192" autoAdjust="0"/>
  </p:normalViewPr>
  <p:slideViewPr>
    <p:cSldViewPr>
      <p:cViewPr varScale="1">
        <p:scale>
          <a:sx n="81" d="100"/>
          <a:sy n="81" d="100"/>
        </p:scale>
        <p:origin x="151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7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31BF3-9603-4C71-B2AF-FB1DD83E0BAB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0FF60-5619-4A1C-A969-667CFEB15A64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UPDATED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A6896C-03DF-41BD-90E1-71C6E7F9D3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20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98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00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83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05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comparable picture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00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45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01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8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55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35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55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38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51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42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56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85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885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69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881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27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880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093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788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003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516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89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221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070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668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27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603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725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107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687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069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258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319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776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455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8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011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713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588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77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60" y="6360160"/>
            <a:ext cx="9144000" cy="33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 descr="crest_6in300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31950"/>
            <a:ext cx="266700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7924800" cy="688975"/>
          </a:xfrm>
          <a:solidFill>
            <a:srgbClr val="BF0000"/>
          </a:solidFill>
        </p:spPr>
        <p:txBody>
          <a:bodyPr/>
          <a:lstStyle>
            <a:lvl1pPr>
              <a:defRPr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600200"/>
            <a:ext cx="3657600" cy="3657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0473DAB6-1558-436C-B8E8-850A0A84DC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Content Placeholder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365081"/>
            <a:ext cx="5257800" cy="49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257799" y="6360160"/>
            <a:ext cx="2743200" cy="497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1" name="Picture 8" descr="symbol_trans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0999" y="0"/>
            <a:ext cx="10318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/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924800" cy="685800"/>
          </a:xfrm>
          <a:prstGeom prst="rect">
            <a:avLst/>
          </a:prstGeom>
          <a:solidFill>
            <a:srgbClr val="B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8" descr="symbol_tran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0999" y="0"/>
            <a:ext cx="10318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-5137"/>
            <a:ext cx="7924800" cy="688975"/>
          </a:xfrm>
          <a:noFill/>
        </p:spPr>
        <p:txBody>
          <a:bodyPr/>
          <a:lstStyle>
            <a:lvl1pPr>
              <a:defRPr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807C6639-1215-4F78-942E-B031229E0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160" y="6360160"/>
            <a:ext cx="9144000" cy="3454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" name="Content Placeholder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360160"/>
            <a:ext cx="5257800" cy="49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5257800" y="6365079"/>
            <a:ext cx="2743200" cy="4929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/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4824D1-6340-4E45-A76D-7BD7DFD3E07B}" type="datetime1">
              <a:rPr lang="en-US"/>
              <a:pPr>
                <a:defRPr/>
              </a:pPr>
              <a:t>1/24/2016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Pre-Registration Advising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1D4041-FEDA-4ACF-9EAC-6182EC75D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med">
    <p:pull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7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Mechanical and Aerospace Engineering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2803" y="1295400"/>
            <a:ext cx="4384431" cy="3657600"/>
          </a:xfrm>
        </p:spPr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cap="all" dirty="0">
                <a:solidFill>
                  <a:schemeClr val="tx1"/>
                </a:solidFill>
              </a:rPr>
              <a:t>High Powered Rocketry Club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cap="all" dirty="0">
                <a:solidFill>
                  <a:schemeClr val="tx1"/>
                </a:solidFill>
              </a:rPr>
              <a:t>2015-2016 CDR Presentation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cap="all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F36E72-D0A9-4ECA-BD51-DC8A166023D4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803" y="4191000"/>
            <a:ext cx="4384432" cy="9531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9" y="1371600"/>
            <a:ext cx="3711271" cy="396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77421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CDR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1859101"/>
            <a:ext cx="4114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Subscale test flight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Launch vehicle</a:t>
            </a:r>
            <a:endParaRPr lang="en-US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Subsystems design</a:t>
            </a:r>
            <a:endParaRPr lang="en-US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Recovery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Performance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AGSE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Design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Subsystems execution</a:t>
            </a:r>
            <a:endParaRPr lang="en-US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Power supply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+mn-lt"/>
              </a:rPr>
              <a:t>Conclusions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rcRect l="7505" t="-249" r="10663" b="712"/>
          <a:stretch>
            <a:fillRect/>
          </a:stretch>
        </p:blipFill>
        <p:spPr>
          <a:xfrm>
            <a:off x="3774904" y="1915801"/>
            <a:ext cx="5026193" cy="362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58487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Subscale Test Flight Vehicle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95650" y="1905000"/>
            <a:ext cx="3130550" cy="3000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Diameter: 4 inches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Length: 72.25 inches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Weight: 10.15 </a:t>
            </a:r>
            <a:r>
              <a:rPr lang="en-US" dirty="0" err="1">
                <a:latin typeface="+mn-lt"/>
              </a:rPr>
              <a:t>lbs</a:t>
            </a:r>
            <a:endParaRPr lang="en-US" dirty="0"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Static Margin: 2.33 caliber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Recovery: 48 inch main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+mn-lt"/>
              </a:rPr>
              <a:t>                     18 inch drogue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charset="0"/>
              </a:rPr>
              <a:t>Motor: </a:t>
            </a:r>
            <a:r>
              <a:rPr lang="en-US" dirty="0" err="1">
                <a:latin typeface="+mn-lt"/>
                <a:cs typeface="Arial" charset="0"/>
              </a:rPr>
              <a:t>AeroTech</a:t>
            </a:r>
            <a:r>
              <a:rPr lang="en-US" dirty="0">
                <a:latin typeface="+mn-lt"/>
                <a:cs typeface="Arial" charset="0"/>
              </a:rPr>
              <a:t> I284W-10</a:t>
            </a:r>
          </a:p>
        </p:txBody>
      </p:sp>
      <p:pic>
        <p:nvPicPr>
          <p:cNvPr id="6" name="Picture 4" descr="IMG_1484.JPG"/>
          <p:cNvPicPr>
            <a:picLocks noChangeAspect="1"/>
          </p:cNvPicPr>
          <p:nvPr/>
        </p:nvPicPr>
        <p:blipFill>
          <a:blip r:embed="rId3"/>
          <a:srcRect l="-10" t="31340" r="10" b="24129"/>
          <a:stretch>
            <a:fillRect/>
          </a:stretch>
        </p:blipFill>
        <p:spPr>
          <a:xfrm rot="5400000">
            <a:off x="4846385" y="2679735"/>
            <a:ext cx="5089364" cy="1704540"/>
          </a:xfrm>
          <a:prstGeom prst="rect">
            <a:avLst/>
          </a:prstGeom>
        </p:spPr>
      </p:pic>
      <p:pic>
        <p:nvPicPr>
          <p:cNvPr id="7" name="Picture 8" descr="IMG_0688.jpg"/>
          <p:cNvPicPr>
            <a:picLocks noChangeAspect="1"/>
          </p:cNvPicPr>
          <p:nvPr/>
        </p:nvPicPr>
        <p:blipFill>
          <a:blip r:embed="rId4"/>
          <a:srcRect l="20842" t="-76" r="19603" b="14976"/>
          <a:stretch>
            <a:fillRect/>
          </a:stretch>
        </p:blipFill>
        <p:spPr>
          <a:xfrm>
            <a:off x="418379" y="1355964"/>
            <a:ext cx="2556973" cy="448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80281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Subscale Test Flight Vehicle - Simulations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201637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Length: 72.25 inches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Diameter: 4 inches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Weight: 10.15 </a:t>
            </a:r>
            <a:r>
              <a:rPr lang="en-US" dirty="0" err="1">
                <a:latin typeface="+mn-lt"/>
              </a:rPr>
              <a:t>lbs</a:t>
            </a:r>
            <a:endParaRPr lang="en-US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Motor: </a:t>
            </a:r>
            <a:r>
              <a:rPr lang="en-US" dirty="0" err="1">
                <a:latin typeface="+mn-lt"/>
              </a:rPr>
              <a:t>AeroTech</a:t>
            </a:r>
            <a:r>
              <a:rPr lang="en-US" dirty="0">
                <a:latin typeface="+mn-lt"/>
              </a:rPr>
              <a:t> I284W-10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775" y="1201636"/>
            <a:ext cx="3444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Apogee: 1798 </a:t>
            </a:r>
            <a:r>
              <a:rPr lang="en-US" dirty="0" err="1">
                <a:latin typeface="+mn-lt"/>
              </a:rPr>
              <a:t>ft</a:t>
            </a:r>
            <a:r>
              <a:rPr lang="en-US" dirty="0">
                <a:latin typeface="+mn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Maximum Velocity: 361 </a:t>
            </a:r>
            <a:r>
              <a:rPr lang="en-US" dirty="0" err="1">
                <a:latin typeface="+mn-lt"/>
              </a:rPr>
              <a:t>ft</a:t>
            </a:r>
            <a:r>
              <a:rPr lang="en-US" dirty="0">
                <a:latin typeface="+mn-lt"/>
              </a:rPr>
              <a:t>/s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Time to Apogee: 10.7 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Total Flight Time: 66.8 seconds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3"/>
          <a:srcRect b="416"/>
          <a:stretch/>
        </p:blipFill>
        <p:spPr bwMode="auto">
          <a:xfrm>
            <a:off x="762000" y="2401965"/>
            <a:ext cx="7162800" cy="38464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6556076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Subscale Test Flight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79506" y="1421910"/>
            <a:ext cx="46310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Date: 11/28/2015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Apogee: 1033 </a:t>
            </a:r>
            <a:r>
              <a:rPr lang="en-US" dirty="0" err="1">
                <a:latin typeface="+mn-lt"/>
              </a:rPr>
              <a:t>ft</a:t>
            </a:r>
            <a:r>
              <a:rPr lang="en-US" dirty="0">
                <a:latin typeface="+mn-lt"/>
              </a:rPr>
              <a:t> in 10 seconds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Max Velocity: 245 </a:t>
            </a:r>
            <a:r>
              <a:rPr lang="en-US" dirty="0" err="1">
                <a:latin typeface="+mn-lt"/>
              </a:rPr>
              <a:t>ft</a:t>
            </a:r>
            <a:r>
              <a:rPr lang="en-US" dirty="0">
                <a:latin typeface="+mn-lt"/>
              </a:rPr>
              <a:t>/s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Total Flight Time: 46 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21910"/>
            <a:ext cx="2667000" cy="4286250"/>
          </a:xfrm>
          <a:prstGeom prst="rect">
            <a:avLst/>
          </a:prstGeom>
        </p:spPr>
      </p:pic>
      <p:pic>
        <p:nvPicPr>
          <p:cNvPr id="9" name="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276600"/>
            <a:ext cx="4876800" cy="289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811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- Layout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242840"/>
              </p:ext>
            </p:extLst>
          </p:nvPr>
        </p:nvGraphicFramePr>
        <p:xfrm>
          <a:off x="1066800" y="1447800"/>
          <a:ext cx="7010400" cy="1600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85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5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Dimension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Overall Vehicle</a:t>
                      </a:r>
                      <a:r>
                        <a:rPr lang="en-US" sz="1800" baseline="0" dirty="0">
                          <a:latin typeface="+mn-lt"/>
                        </a:rPr>
                        <a:t> Length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102 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Diameter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5.5 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" y="3845609"/>
            <a:ext cx="9144000" cy="139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96654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- Nosecone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185956"/>
              </p:ext>
            </p:extLst>
          </p:nvPr>
        </p:nvGraphicFramePr>
        <p:xfrm>
          <a:off x="2438400" y="1336040"/>
          <a:ext cx="4114800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45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Element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Dimension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Maximum Diameter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5.5 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Exposed Length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18.5 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Shoulder Length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5.0 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C:\Users\Eric\Documents\NCSU\Classes\Spring 2016\MAE 481\OneDrive-2016-01-14\nosecone_labele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71800"/>
            <a:ext cx="5638801" cy="31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792679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- Airframe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44196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5.5” diameter fiberglass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Body tube separated into three main sections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Payload compartment in upper airframe section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1" descr="Screen Shot 2016-01-15 at 12.31.45 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705" y="909512"/>
            <a:ext cx="1271911" cy="5257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799313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– Fin Section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8" name="Picture 7" descr="C:\Users\Eric\Documents\NCSU\Classes\Spring 2016\MAE 481\OneDrive-2016-01-14\fin_section_labele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1658350"/>
            <a:ext cx="4895850" cy="3589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55"/>
          <a:stretch/>
        </p:blipFill>
        <p:spPr>
          <a:xfrm>
            <a:off x="228601" y="1752600"/>
            <a:ext cx="3733799" cy="333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72364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– Airbrakes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0" name="Picture 9" descr="C:\Users\wjmartz\Desktop\4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5" r="12396"/>
          <a:stretch/>
        </p:blipFill>
        <p:spPr bwMode="auto">
          <a:xfrm>
            <a:off x="6121235" y="1142999"/>
            <a:ext cx="3022765" cy="4680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wjmartz\Desktop\3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r="3636"/>
          <a:stretch/>
        </p:blipFill>
        <p:spPr bwMode="auto">
          <a:xfrm>
            <a:off x="3200400" y="1143000"/>
            <a:ext cx="3058886" cy="465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wjmartz\Desktop\2.pn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" r="14748"/>
          <a:stretch/>
        </p:blipFill>
        <p:spPr bwMode="auto">
          <a:xfrm>
            <a:off x="0" y="1143000"/>
            <a:ext cx="3200400" cy="46507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9669988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2720180"/>
            <a:ext cx="4876800" cy="17526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– Motor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61228"/>
            <a:ext cx="312420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+mn-lt"/>
              </a:rPr>
              <a:t>AeroTech</a:t>
            </a:r>
            <a:r>
              <a:rPr lang="en-US" sz="2000" dirty="0">
                <a:latin typeface="+mn-lt"/>
              </a:rPr>
              <a:t> L1150R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Weight: 4.19 </a:t>
            </a:r>
            <a:r>
              <a:rPr lang="en-US" sz="2000" dirty="0" err="1">
                <a:latin typeface="+mn-lt"/>
              </a:rPr>
              <a:t>lbs</a:t>
            </a:r>
            <a:endParaRPr lang="en-US" sz="2000" dirty="0"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Length: 20.87 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Diameter: 2.95 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Average thrust: 258.5 </a:t>
            </a:r>
            <a:r>
              <a:rPr lang="en-US" sz="2000" dirty="0" err="1">
                <a:latin typeface="+mn-lt"/>
              </a:rPr>
              <a:t>lbs</a:t>
            </a:r>
            <a:endParaRPr lang="en-US" sz="2000" dirty="0"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Total impulse: 790.6 </a:t>
            </a:r>
            <a:r>
              <a:rPr lang="en-US" sz="2000" dirty="0" err="1">
                <a:latin typeface="+mn-lt"/>
              </a:rPr>
              <a:t>lb</a:t>
            </a:r>
            <a:r>
              <a:rPr lang="en-US" sz="2000" dirty="0">
                <a:latin typeface="+mn-lt"/>
              </a:rPr>
              <a:t>-s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Burn time: 3.1 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Thrust-to-weight ratio: 8.816:1</a:t>
            </a:r>
          </a:p>
        </p:txBody>
      </p:sp>
      <p:pic>
        <p:nvPicPr>
          <p:cNvPr id="7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133600"/>
            <a:ext cx="5638800" cy="322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95201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71600" y="1295400"/>
            <a:ext cx="6324600" cy="3048000"/>
          </a:xfrm>
          <a:noFill/>
        </p:spPr>
        <p:txBody>
          <a:bodyPr/>
          <a:lstStyle/>
          <a:p>
            <a:r>
              <a:rPr lang="en-US" sz="2800" dirty="0"/>
              <a:t>CG 64.3” nose ref.</a:t>
            </a:r>
          </a:p>
          <a:p>
            <a:r>
              <a:rPr lang="en-US" sz="2800" dirty="0"/>
              <a:t>CP 76.3” nose ref.</a:t>
            </a:r>
          </a:p>
          <a:p>
            <a:r>
              <a:rPr lang="en-US" sz="2800" dirty="0"/>
              <a:t>Static Margin 2.18</a:t>
            </a:r>
          </a:p>
          <a:p>
            <a:r>
              <a:rPr lang="en-US" sz="2800" dirty="0"/>
              <a:t>63 feet per second as the forward rail button leaves the launch rail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- Stability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0" name="Picture 8" descr="Screen Shot 2016-01-14 at 11.40.4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49" y="4343400"/>
            <a:ext cx="8396993" cy="137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41709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- Weight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2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05716"/>
              </p:ext>
            </p:extLst>
          </p:nvPr>
        </p:nvGraphicFramePr>
        <p:xfrm>
          <a:off x="2362200" y="838200"/>
          <a:ext cx="4343400" cy="5303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Component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Weight (</a:t>
                      </a:r>
                      <a:r>
                        <a:rPr lang="en-US" sz="1200" dirty="0" err="1">
                          <a:effectLst/>
                        </a:rPr>
                        <a:t>lbs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Fiberglass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9.10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Nosecone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1.79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Centering Rings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Bulkheads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2.43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Fins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0.98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Motor Housing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0.46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Motor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8.10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U-bolts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Parachutes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Shock Cord / Recovery Hardware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Avionics Hardware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Airbrake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Payload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0.44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en-US" sz="1100" b="1" dirty="0">
                          <a:effectLst/>
                        </a:rPr>
                        <a:t>Total</a:t>
                      </a:r>
                      <a:endParaRPr lang="en-US" sz="1100" b="1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27.98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92869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81400" y="1376362"/>
            <a:ext cx="49530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sz="2000" dirty="0"/>
              <a:t>18 inch drogue parachute</a:t>
            </a:r>
          </a:p>
          <a:p>
            <a:r>
              <a:rPr lang="en-US" sz="2000" dirty="0"/>
              <a:t>1.1 ounce </a:t>
            </a:r>
            <a:r>
              <a:rPr lang="en-US" sz="2000" dirty="0" err="1"/>
              <a:t>Ripstop</a:t>
            </a:r>
            <a:r>
              <a:rPr lang="en-US" sz="2000" dirty="0"/>
              <a:t>, 400 pound </a:t>
            </a:r>
            <a:r>
              <a:rPr lang="en-US" sz="2000" dirty="0" err="1"/>
              <a:t>Sprectra</a:t>
            </a:r>
            <a:r>
              <a:rPr lang="en-US" sz="2000" dirty="0"/>
              <a:t> Lines shroud lines with a 3/8 inch nylon bridle attached to a 600 pound swivel</a:t>
            </a:r>
          </a:p>
          <a:p>
            <a:pPr marL="0" lvl="0" indent="0">
              <a:buNone/>
            </a:pPr>
            <a:r>
              <a:rPr lang="en-US" sz="2000" dirty="0"/>
              <a:t>48 inch main parachute</a:t>
            </a:r>
          </a:p>
          <a:p>
            <a:r>
              <a:rPr lang="en-US" sz="2000" dirty="0"/>
              <a:t>1.1 ounce </a:t>
            </a:r>
            <a:r>
              <a:rPr lang="en-US" sz="2000" dirty="0" err="1"/>
              <a:t>Ripstop</a:t>
            </a:r>
            <a:r>
              <a:rPr lang="en-US" sz="2000" dirty="0"/>
              <a:t>, 400 pound braided nylon shroud lines with a ½ inch nylon bridle attached to a 1500 pound swivel</a:t>
            </a:r>
          </a:p>
          <a:p>
            <a:pPr marL="0" lvl="0" indent="0">
              <a:buNone/>
            </a:pPr>
            <a:r>
              <a:rPr lang="en-US" sz="2000" dirty="0"/>
              <a:t>60 inch main parachute</a:t>
            </a:r>
          </a:p>
          <a:p>
            <a:r>
              <a:rPr lang="en-US" sz="2000" dirty="0"/>
              <a:t>Standard nylon toroidal, 400 pound flat nylon shroud lines with a 5/8 inch </a:t>
            </a:r>
            <a:r>
              <a:rPr lang="en-US" sz="2000"/>
              <a:t>nylon bridle </a:t>
            </a:r>
            <a:r>
              <a:rPr lang="en-US" sz="2000" dirty="0"/>
              <a:t>attached to a 1500 pound swivel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Recovery - Parachutes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447800"/>
            <a:ext cx="277177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02301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:\Users\jdpickle\AppData\Local\Temp\IMG_3449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2514600" cy="33541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Recovery - ARRD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1673133"/>
            <a:ext cx="3886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ARRD is a black powder activated release device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Separates drogue parachute shock cord from sample section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Necessary for mission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Experiment performed to determine appropriate charge size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dirty="0">
                <a:latin typeface="+mn-lt"/>
              </a:rPr>
              <a:t>Complete release of eye-bolt on all tests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dirty="0">
                <a:latin typeface="+mn-lt"/>
              </a:rPr>
              <a:t>Successful at 0.1 grams black powder</a:t>
            </a:r>
          </a:p>
        </p:txBody>
      </p:sp>
    </p:spTree>
    <p:extLst>
      <p:ext uri="{BB962C8B-B14F-4D97-AF65-F5344CB8AC3E}">
        <p14:creationId xmlns:p14="http://schemas.microsoft.com/office/powerpoint/2010/main" val="543821605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722437"/>
            <a:ext cx="8229600" cy="4525963"/>
          </a:xfrm>
          <a:noFill/>
        </p:spPr>
        <p:txBody>
          <a:bodyPr/>
          <a:lstStyle/>
          <a:p>
            <a:r>
              <a:rPr lang="en-US" sz="2800" dirty="0"/>
              <a:t>Two avionics compartments:</a:t>
            </a:r>
          </a:p>
          <a:p>
            <a:pPr lvl="1"/>
            <a:r>
              <a:rPr lang="en-US" sz="2400"/>
              <a:t>One Stratologger SL100 </a:t>
            </a:r>
            <a:r>
              <a:rPr lang="en-US" sz="2400" dirty="0"/>
              <a:t>altimeter</a:t>
            </a:r>
            <a:r>
              <a:rPr lang="en-US" sz="2400"/>
              <a:t>, one Strattologger CF altimeter,  and </a:t>
            </a:r>
            <a:r>
              <a:rPr lang="en-US" sz="2400" dirty="0"/>
              <a:t>two </a:t>
            </a:r>
            <a:r>
              <a:rPr lang="en-US" sz="2400" dirty="0" err="1"/>
              <a:t>Entacore</a:t>
            </a:r>
            <a:r>
              <a:rPr lang="en-US" sz="2400" dirty="0"/>
              <a:t> AIM </a:t>
            </a:r>
            <a:r>
              <a:rPr lang="en-US" sz="2400"/>
              <a:t>3.0 altimeters powered with four 9V batteries</a:t>
            </a:r>
            <a:endParaRPr lang="en-US" sz="2400" dirty="0"/>
          </a:p>
          <a:p>
            <a:pPr lvl="1"/>
            <a:r>
              <a:rPr lang="en-US" sz="2400"/>
              <a:t> Two sleds</a:t>
            </a:r>
            <a:r>
              <a:rPr lang="en-US" sz="2400" dirty="0"/>
              <a:t>, and</a:t>
            </a:r>
            <a:r>
              <a:rPr lang="en-US" dirty="0"/>
              <a:t> </a:t>
            </a:r>
            <a:r>
              <a:rPr lang="en-US" sz="2400" dirty="0"/>
              <a:t>two</a:t>
            </a:r>
            <a:r>
              <a:rPr lang="en-US" dirty="0"/>
              <a:t> </a:t>
            </a:r>
            <a:r>
              <a:rPr lang="en-US" sz="2400"/>
              <a:t>GPS boards </a:t>
            </a:r>
            <a:endParaRPr lang="en-US" sz="2400" dirty="0"/>
          </a:p>
          <a:p>
            <a:pPr lvl="1"/>
            <a:r>
              <a:rPr lang="en-US" sz="2400" dirty="0"/>
              <a:t>Upper avionics: ARRD at 1100 </a:t>
            </a:r>
            <a:r>
              <a:rPr lang="en-US" sz="2400" dirty="0" err="1"/>
              <a:t>ft</a:t>
            </a:r>
            <a:r>
              <a:rPr lang="en-US" sz="2400" dirty="0"/>
              <a:t>, nosecone </a:t>
            </a:r>
            <a:r>
              <a:rPr lang="en-US" sz="2400"/>
              <a:t>from </a:t>
            </a:r>
            <a:r>
              <a:rPr lang="en-US" sz="2400" dirty="0"/>
              <a:t>forward</a:t>
            </a:r>
            <a:r>
              <a:rPr lang="en-US" sz="2400"/>
              <a:t> airframe at </a:t>
            </a:r>
            <a:r>
              <a:rPr lang="en-US" sz="2400" dirty="0"/>
              <a:t>1000 </a:t>
            </a:r>
            <a:r>
              <a:rPr lang="en-US" sz="2400" dirty="0" err="1"/>
              <a:t>ft</a:t>
            </a:r>
            <a:r>
              <a:rPr lang="en-US" sz="2400" dirty="0"/>
              <a:t> AGL</a:t>
            </a:r>
          </a:p>
          <a:p>
            <a:pPr lvl="1"/>
            <a:r>
              <a:rPr lang="en-US" sz="2400" dirty="0"/>
              <a:t>Lower avionics: Drogue charge at apogee</a:t>
            </a:r>
            <a:r>
              <a:rPr lang="en-US" sz="2400"/>
              <a:t>, </a:t>
            </a:r>
            <a:r>
              <a:rPr lang="en-US" sz="2400" dirty="0"/>
              <a:t>aft</a:t>
            </a:r>
            <a:r>
              <a:rPr lang="en-US" sz="2400"/>
              <a:t> airframe</a:t>
            </a:r>
            <a:r>
              <a:rPr lang="en-US"/>
              <a:t> </a:t>
            </a:r>
            <a:r>
              <a:rPr lang="en-US" sz="2400"/>
              <a:t>and </a:t>
            </a:r>
            <a:r>
              <a:rPr lang="en-US" sz="2400" dirty="0"/>
              <a:t>fin section at 700 </a:t>
            </a:r>
            <a:r>
              <a:rPr lang="en-US" sz="2400" dirty="0" err="1"/>
              <a:t>ft</a:t>
            </a:r>
            <a:r>
              <a:rPr lang="en-US" sz="2400" dirty="0"/>
              <a:t> AGL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Recovery - Avionics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2439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Vehicle Recovery - Forward Avionics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66800"/>
            <a:ext cx="74676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31605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Recovery - Aft Avionics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66800"/>
            <a:ext cx="74676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92413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Eric\Documents\NCSU\Classes\Spring 2016\MAE 481\Recovery\apogee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2390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200"/>
              <a:t>Vehicle Recovery– </a:t>
            </a:r>
            <a:r>
              <a:rPr lang="en-US" sz="4200" dirty="0"/>
              <a:t>Event Sequence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2996874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Apogee</a:t>
            </a:r>
          </a:p>
        </p:txBody>
      </p:sp>
      <p:cxnSp>
        <p:nvCxnSpPr>
          <p:cNvPr id="12" name="Straight Arrow Connector 7"/>
          <p:cNvCxnSpPr/>
          <p:nvPr/>
        </p:nvCxnSpPr>
        <p:spPr>
          <a:xfrm flipH="1">
            <a:off x="4873645" y="2133600"/>
            <a:ext cx="5334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8"/>
          <p:cNvSpPr/>
          <p:nvPr/>
        </p:nvSpPr>
        <p:spPr>
          <a:xfrm>
            <a:off x="5218648" y="1981200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18” Drogue Parachute</a:t>
            </a:r>
          </a:p>
        </p:txBody>
      </p:sp>
    </p:spTree>
    <p:extLst>
      <p:ext uri="{BB962C8B-B14F-4D97-AF65-F5344CB8AC3E}">
        <p14:creationId xmlns:p14="http://schemas.microsoft.com/office/powerpoint/2010/main" val="3208660236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Eric\Documents\NCSU\Classes\Spring 2016\MAE 481\Recovery\1000ft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30450"/>
            <a:ext cx="7391400" cy="34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24600" y="2990850"/>
            <a:ext cx="2286000" cy="952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1000 </a:t>
            </a:r>
            <a:r>
              <a:rPr lang="en-US" dirty="0" err="1"/>
              <a:t>ft</a:t>
            </a:r>
            <a:r>
              <a:rPr lang="en-US" dirty="0"/>
              <a:t> AGL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200"/>
              <a:t>Vehicle Recovery– </a:t>
            </a:r>
            <a:r>
              <a:rPr lang="en-US" sz="4200" dirty="0"/>
              <a:t>Event Sequence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cxnSp>
        <p:nvCxnSpPr>
          <p:cNvPr id="5" name="Straight Arrow Connector 6"/>
          <p:cNvCxnSpPr/>
          <p:nvPr/>
        </p:nvCxnSpPr>
        <p:spPr>
          <a:xfrm flipH="1">
            <a:off x="3124200" y="2635250"/>
            <a:ext cx="190063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7"/>
          <p:cNvSpPr/>
          <p:nvPr/>
        </p:nvSpPr>
        <p:spPr>
          <a:xfrm>
            <a:off x="2819400" y="2178050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48” Main Parachute</a:t>
            </a:r>
          </a:p>
        </p:txBody>
      </p:sp>
    </p:spTree>
    <p:extLst>
      <p:ext uri="{BB962C8B-B14F-4D97-AF65-F5344CB8AC3E}">
        <p14:creationId xmlns:p14="http://schemas.microsoft.com/office/powerpoint/2010/main" val="2268111021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Eric\Documents\NCSU\Classes\Spring 2016\MAE 481\Recovery\700ft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43718"/>
            <a:ext cx="4543425" cy="40522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05600" y="3024794"/>
            <a:ext cx="19812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700 </a:t>
            </a:r>
            <a:r>
              <a:rPr lang="en-US" dirty="0" err="1"/>
              <a:t>ft</a:t>
            </a:r>
            <a:r>
              <a:rPr lang="en-US" dirty="0"/>
              <a:t> AGL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200"/>
              <a:t>Vehicle Recovery– </a:t>
            </a:r>
            <a:r>
              <a:rPr lang="en-US" sz="4200" dirty="0"/>
              <a:t>Event Sequence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cxnSp>
        <p:nvCxnSpPr>
          <p:cNvPr id="13" name="Straight Arrow Connector 6"/>
          <p:cNvCxnSpPr/>
          <p:nvPr/>
        </p:nvCxnSpPr>
        <p:spPr>
          <a:xfrm>
            <a:off x="2819400" y="2438400"/>
            <a:ext cx="4572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7"/>
          <p:cNvSpPr/>
          <p:nvPr/>
        </p:nvSpPr>
        <p:spPr>
          <a:xfrm>
            <a:off x="1600200" y="2209800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60” Main Parachute</a:t>
            </a:r>
          </a:p>
        </p:txBody>
      </p:sp>
    </p:spTree>
    <p:extLst>
      <p:ext uri="{BB962C8B-B14F-4D97-AF65-F5344CB8AC3E}">
        <p14:creationId xmlns:p14="http://schemas.microsoft.com/office/powerpoint/2010/main" val="788591158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:\Users\Andrew\OneDrive\HPRC-SL\2015-2016 Penumbra\NASA Documents\CDR\Parachute Figures\60 main.em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201" y="3914393"/>
            <a:ext cx="3909060" cy="2441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C:\Users\Andrew\OneDrive\HPRC-SL\2015-2016 Penumbra\NASA Documents\CDR\Parachute Figures\48 main.em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6" y="1253354"/>
            <a:ext cx="3775074" cy="27041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Mission Performance </a:t>
            </a:r>
            <a:r>
              <a:rPr lang="en-US" sz="3200"/>
              <a:t>– Kinetic Energy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3" name="Rectangle 4"/>
          <p:cNvSpPr/>
          <p:nvPr/>
        </p:nvSpPr>
        <p:spPr>
          <a:xfrm>
            <a:off x="4641851" y="916976"/>
            <a:ext cx="35877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Main Nosecone </a:t>
            </a:r>
            <a:r>
              <a:rPr lang="en-US" b="1" i="1"/>
              <a:t>Kinetic Energy</a:t>
            </a:r>
            <a:r>
              <a:rPr lang="en-US" i="1" dirty="0"/>
              <a:t> </a:t>
            </a:r>
            <a:endParaRPr lang="en-US" dirty="0"/>
          </a:p>
        </p:txBody>
      </p:sp>
      <p:sp>
        <p:nvSpPr>
          <p:cNvPr id="15" name="Rectangle 9"/>
          <p:cNvSpPr/>
          <p:nvPr/>
        </p:nvSpPr>
        <p:spPr>
          <a:xfrm>
            <a:off x="6248400" y="4687669"/>
            <a:ext cx="274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Main Fin Section </a:t>
            </a:r>
            <a:r>
              <a:rPr lang="en-US" b="1" i="1"/>
              <a:t>Kinetic Energy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76400" y="1002268"/>
            <a:ext cx="99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3"/>
          <p:cNvSpPr/>
          <p:nvPr/>
        </p:nvSpPr>
        <p:spPr>
          <a:xfrm>
            <a:off x="304800" y="914400"/>
            <a:ext cx="356584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i="1" dirty="0"/>
              <a:t>Vehicle under Drogue Velocity</a:t>
            </a:r>
            <a:r>
              <a:rPr lang="en-US" i="1" dirty="0"/>
              <a:t> </a:t>
            </a:r>
            <a:endParaRPr lang="en-US" dirty="0"/>
          </a:p>
        </p:txBody>
      </p:sp>
      <p:pic>
        <p:nvPicPr>
          <p:cNvPr id="12" name="Picture 11" descr="C:\Users\Andrew\OneDrive\HPRC-SL\2015-2016 Penumbra\NASA Documents\CDR\Parachute Figures\drogue.em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3" y="1283732"/>
            <a:ext cx="3795848" cy="2673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9557436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</a:t>
            </a:r>
            <a:r>
              <a:rPr lang="en-US"/>
              <a:t> Recovery - </a:t>
            </a:r>
            <a:r>
              <a:rPr lang="en-US" dirty="0"/>
              <a:t>Wind Drift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5486400"/>
            <a:ext cx="1295400" cy="152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57700" y="5486400"/>
            <a:ext cx="13716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50" dirty="0"/>
          </a:p>
        </p:txBody>
      </p:sp>
      <p:sp>
        <p:nvSpPr>
          <p:cNvPr id="2" name="AutoShape 2" descr="Image"/>
          <p:cNvSpPr>
            <a:spLocks noChangeAspect="1" noChangeArrowheads="1"/>
          </p:cNvSpPr>
          <p:nvPr/>
        </p:nvSpPr>
        <p:spPr bwMode="auto">
          <a:xfrm>
            <a:off x="1447800" y="-5334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"/>
          <p:cNvSpPr>
            <a:spLocks noChangeAspect="1" noChangeArrowheads="1"/>
          </p:cNvSpPr>
          <p:nvPr/>
        </p:nvSpPr>
        <p:spPr bwMode="auto">
          <a:xfrm>
            <a:off x="155575" y="-144463"/>
            <a:ext cx="4487848" cy="448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20" y="1988554"/>
            <a:ext cx="3985260" cy="3513086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494996"/>
              </p:ext>
            </p:extLst>
          </p:nvPr>
        </p:nvGraphicFramePr>
        <p:xfrm>
          <a:off x="327660" y="2316667"/>
          <a:ext cx="4800600" cy="27773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5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9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5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4454"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Wind (mph)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Forward Airframe (</a:t>
                      </a:r>
                      <a:r>
                        <a:rPr lang="en-US" sz="1600" dirty="0" err="1">
                          <a:effectLst/>
                        </a:rPr>
                        <a:t>ft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Fin Section (ft)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576"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 (blue)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636"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 (green)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636"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 (brown)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792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454"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 (yellow)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1188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576"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 (red)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1584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524950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83436" y="5334000"/>
            <a:ext cx="6858000" cy="595312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2400" dirty="0"/>
              <a:t>Open rocket simulation using </a:t>
            </a:r>
            <a:r>
              <a:rPr lang="en-US" sz="2400" dirty="0" err="1"/>
              <a:t>AeroTech</a:t>
            </a:r>
            <a:r>
              <a:rPr lang="en-US" sz="2400" dirty="0"/>
              <a:t> L1150</a:t>
            </a:r>
          </a:p>
          <a:p>
            <a:pPr algn="ctr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/>
              <a:t>Vehicle Performance– </a:t>
            </a:r>
            <a:r>
              <a:rPr lang="en-US" sz="4000" dirty="0"/>
              <a:t>Flight Profile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1598"/>
          <a:stretch/>
        </p:blipFill>
        <p:spPr bwMode="auto">
          <a:xfrm>
            <a:off x="533400" y="914400"/>
            <a:ext cx="7391400" cy="4343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3859414"/>
      </p:ext>
    </p:extLst>
  </p:cSld>
  <p:clrMapOvr>
    <a:masterClrMapping/>
  </p:clrMapOvr>
  <p:transition spd="med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Performance - Fluent CFD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9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2" y="842963"/>
            <a:ext cx="2909887" cy="2738437"/>
          </a:xfrm>
          <a:prstGeom prst="rect">
            <a:avLst/>
          </a:prstGeom>
        </p:spPr>
      </p:pic>
      <p:pic>
        <p:nvPicPr>
          <p:cNvPr id="11" name="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1" y="3581400"/>
            <a:ext cx="2909887" cy="2562225"/>
          </a:xfrm>
          <a:prstGeom prst="rect">
            <a:avLst/>
          </a:prstGeom>
        </p:spPr>
      </p:pic>
      <p:pic>
        <p:nvPicPr>
          <p:cNvPr id="12" name="pictur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55" y="842963"/>
            <a:ext cx="3596640" cy="2745422"/>
          </a:xfrm>
          <a:prstGeom prst="rect">
            <a:avLst/>
          </a:prstGeom>
        </p:spPr>
      </p:pic>
      <p:pic>
        <p:nvPicPr>
          <p:cNvPr id="13" name="pictur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55" y="3747510"/>
            <a:ext cx="3596640" cy="239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48932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Performance - Fluent CFD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9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2" y="842963"/>
            <a:ext cx="2909887" cy="2738437"/>
          </a:xfrm>
          <a:prstGeom prst="rect">
            <a:avLst/>
          </a:prstGeom>
        </p:spPr>
      </p:pic>
      <p:pic>
        <p:nvPicPr>
          <p:cNvPr id="8" name="Picture 7" descr="F:\CFD\2015-2016\Pictures\Extra Pressure Pics\Pressure Contour-Flaps-Rear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" y="3588385"/>
            <a:ext cx="2909887" cy="2431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75" y="842963"/>
            <a:ext cx="3657600" cy="2745423"/>
          </a:xfrm>
          <a:prstGeom prst="rect">
            <a:avLst/>
          </a:prstGeom>
        </p:spPr>
      </p:pic>
      <p:pic>
        <p:nvPicPr>
          <p:cNvPr id="14" name="picture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14" y="3689985"/>
            <a:ext cx="3749041" cy="232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98651"/>
      </p:ext>
    </p:extLst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AGSE </a:t>
            </a:r>
            <a:r>
              <a:rPr lang="en-US" dirty="0"/>
              <a:t>-</a:t>
            </a:r>
            <a:r>
              <a:rPr lang="en-US"/>
              <a:t>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6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2593"/>
            <a:ext cx="7391400" cy="524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64165"/>
      </p:ext>
    </p:extLst>
  </p:cSld>
  <p:clrMapOvr>
    <a:masterClrMapping/>
  </p:clrMapOvr>
  <p:transition spd="med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AGSE </a:t>
            </a:r>
            <a:r>
              <a:rPr lang="en-US" dirty="0"/>
              <a:t>-</a:t>
            </a:r>
            <a:r>
              <a:rPr lang="en-US"/>
              <a:t> Design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7" name="AutoShape 2" descr="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5" y="2057400"/>
            <a:ext cx="853122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56210"/>
      </p:ext>
    </p:extLst>
  </p:cSld>
  <p:clrMapOvr>
    <a:masterClrMapping/>
  </p:clrMapOvr>
  <p:transition spd="med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AGSE </a:t>
            </a:r>
            <a:r>
              <a:rPr lang="en-US" dirty="0"/>
              <a:t>-</a:t>
            </a:r>
            <a:r>
              <a:rPr lang="en-US"/>
              <a:t>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5" name="pictur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83838"/>
            <a:ext cx="5029200" cy="556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35561"/>
      </p:ext>
    </p:extLst>
  </p:cSld>
  <p:clrMapOvr>
    <a:masterClrMapping/>
  </p:clrMapOvr>
  <p:transition spd="med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AGSE </a:t>
            </a:r>
            <a:r>
              <a:rPr lang="en-US" dirty="0"/>
              <a:t>-</a:t>
            </a:r>
            <a:r>
              <a:rPr lang="en-US"/>
              <a:t>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6" name="pictur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6800"/>
            <a:ext cx="4343400" cy="4410075"/>
          </a:xfrm>
          <a:prstGeom prst="rect">
            <a:avLst/>
          </a:prstGeom>
        </p:spPr>
      </p:pic>
      <p:pic>
        <p:nvPicPr>
          <p:cNvPr id="7" name="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990600"/>
            <a:ext cx="3505200" cy="52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65050"/>
      </p:ext>
    </p:extLst>
  </p:cSld>
  <p:clrMapOvr>
    <a:masterClrMapping/>
  </p:clrMapOvr>
  <p:transition spd="med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276512"/>
              </p:ext>
            </p:extLst>
          </p:nvPr>
        </p:nvGraphicFramePr>
        <p:xfrm>
          <a:off x="990600" y="2057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Grab the Sample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AGSE </a:t>
            </a:r>
            <a:r>
              <a:rPr lang="en-US" dirty="0"/>
              <a:t>-</a:t>
            </a:r>
            <a:r>
              <a:rPr lang="en-US"/>
              <a:t> Progression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1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211506"/>
              </p:ext>
            </p:extLst>
          </p:nvPr>
        </p:nvGraphicFramePr>
        <p:xfrm>
          <a:off x="1981200" y="2819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Insert Sample</a:t>
                      </a:r>
                      <a:r>
                        <a:rPr lang="en-US" sz="11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into Mold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060573"/>
              </p:ext>
            </p:extLst>
          </p:nvPr>
        </p:nvGraphicFramePr>
        <p:xfrm>
          <a:off x="2895600" y="3581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Raise the Rocket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9241722"/>
              </p:ext>
            </p:extLst>
          </p:nvPr>
        </p:nvGraphicFramePr>
        <p:xfrm>
          <a:off x="3810000" y="4343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Insert the Igniter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701271"/>
              </p:ext>
            </p:extLst>
          </p:nvPr>
        </p:nvGraphicFramePr>
        <p:xfrm>
          <a:off x="4724400" y="5109273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System Ready to Launch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9345375"/>
              </p:ext>
            </p:extLst>
          </p:nvPr>
        </p:nvGraphicFramePr>
        <p:xfrm>
          <a:off x="152400" y="1295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Start System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Left Arrow 20"/>
          <p:cNvSpPr/>
          <p:nvPr/>
        </p:nvSpPr>
        <p:spPr>
          <a:xfrm rot="13097784">
            <a:off x="2574709" y="2425211"/>
            <a:ext cx="5888697" cy="1500937"/>
          </a:xfrm>
          <a:prstGeom prst="leftArrow">
            <a:avLst>
              <a:gd name="adj1" fmla="val 40461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11255"/>
      </p:ext>
    </p:extLst>
  </p:cSld>
  <p:clrMapOvr>
    <a:masterClrMapping/>
  </p:clrMapOvr>
  <p:transition spd="med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05000"/>
            <a:ext cx="8229600" cy="32004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Kill and pause switches on AGSE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Indicator LED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Altimeter switches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err="1"/>
              <a:t>BeagleBone</a:t>
            </a:r>
            <a:r>
              <a:rPr lang="en-US" dirty="0"/>
              <a:t> board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07506"/>
      </p:ext>
    </p:extLst>
  </p:cSld>
  <p:clrMapOvr>
    <a:masterClrMapping/>
  </p:clrMapOvr>
  <p:transition spd="med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Robotic Arm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48200" y="1073270"/>
            <a:ext cx="3200400" cy="48936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6 degrees of freedom</a:t>
            </a:r>
          </a:p>
          <a:p>
            <a:endParaRPr lang="en-US" sz="2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2:1 gear ratio</a:t>
            </a:r>
          </a:p>
          <a:p>
            <a:endParaRPr lang="en-US" sz="2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180 degrees of rotation at each joint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Able to lift ~1 lb at 24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Uses 4.8 - 6 V power supply and up to 10 A current draw</a:t>
            </a:r>
          </a:p>
        </p:txBody>
      </p:sp>
      <p:pic>
        <p:nvPicPr>
          <p:cNvPr id="7" name="pictur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7" t="15597" r="5469" b="17732"/>
          <a:stretch/>
        </p:blipFill>
        <p:spPr bwMode="auto">
          <a:xfrm>
            <a:off x="457200" y="1600200"/>
            <a:ext cx="4038600" cy="3657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0528391"/>
      </p:ext>
    </p:extLst>
  </p:cSld>
  <p:clrMapOvr>
    <a:masterClrMapping/>
  </p:clrMapOvr>
  <p:transition spd="med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Robotic Arm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610837" y="1066800"/>
            <a:ext cx="2994314" cy="2667000"/>
          </a:xfrm>
          <a:prstGeom prst="rect">
            <a:avLst/>
          </a:prstGeom>
        </p:spPr>
      </p:pic>
      <p:pic>
        <p:nvPicPr>
          <p:cNvPr id="10" name="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662" y="1066800"/>
            <a:ext cx="3962400" cy="1974759"/>
          </a:xfrm>
          <a:prstGeom prst="rect">
            <a:avLst/>
          </a:prstGeom>
        </p:spPr>
      </p:pic>
      <p:pic>
        <p:nvPicPr>
          <p:cNvPr id="11" name="pictur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7" y="3873318"/>
            <a:ext cx="2994314" cy="2210922"/>
          </a:xfrm>
          <a:prstGeom prst="rect">
            <a:avLst/>
          </a:prstGeom>
        </p:spPr>
      </p:pic>
      <p:pic>
        <p:nvPicPr>
          <p:cNvPr id="12" name="picture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124200"/>
            <a:ext cx="3590925" cy="29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25775"/>
      </p:ext>
    </p:extLst>
  </p:cSld>
  <p:clrMapOvr>
    <a:masterClrMapping/>
  </p:clrMapOvr>
  <p:transition spd="med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Gripper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91100" y="1673064"/>
            <a:ext cx="312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Provides 2 additional degrees of freedom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180 degrees rotation around wrist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Able to open 1.3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Uses 6 V power supply</a:t>
            </a:r>
          </a:p>
        </p:txBody>
      </p:sp>
      <p:pic>
        <p:nvPicPr>
          <p:cNvPr id="4" name="Picture 2" descr="C:\Users\Mitchell\AppData\Local\Temp\IMG_1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29090"/>
            <a:ext cx="3505200" cy="46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66300"/>
      </p:ext>
    </p:extLst>
  </p:cSld>
  <p:clrMapOvr>
    <a:masterClrMapping/>
  </p:clrMapOvr>
  <p:transition spd="med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62600" y="1238250"/>
            <a:ext cx="2819400" cy="4095750"/>
          </a:xfrm>
        </p:spPr>
        <p:txBody>
          <a:bodyPr/>
          <a:lstStyle/>
          <a:p>
            <a:r>
              <a:rPr lang="en-US" dirty="0"/>
              <a:t>MATLAB used to plot arm at different servo angles</a:t>
            </a:r>
          </a:p>
          <a:p>
            <a:endParaRPr lang="en-US" sz="1800" dirty="0"/>
          </a:p>
          <a:p>
            <a:r>
              <a:rPr lang="en-US" dirty="0"/>
              <a:t>Code calculates angles in real time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Model of Arm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5" name="Picture 6" descr="angle_grap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98" y="1386417"/>
            <a:ext cx="4861153" cy="364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91363"/>
      </p:ext>
    </p:extLst>
  </p:cSld>
  <p:clrMapOvr>
    <a:masterClrMapping/>
  </p:clrMapOvr>
  <p:transition spd="med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0" y="1295400"/>
            <a:ext cx="3657600" cy="3267429"/>
          </a:xfrm>
        </p:spPr>
        <p:txBody>
          <a:bodyPr/>
          <a:lstStyle/>
          <a:p>
            <a:r>
              <a:rPr lang="en-US" sz="1600" dirty="0">
                <a:latin typeface="Calibri" charset="0"/>
              </a:rPr>
              <a:t>Sector Gear</a:t>
            </a:r>
          </a:p>
          <a:p>
            <a:pPr lvl="1"/>
            <a:r>
              <a:rPr lang="en-US" sz="1400" dirty="0">
                <a:latin typeface="Calibri" charset="0"/>
              </a:rPr>
              <a:t>8 in radius</a:t>
            </a:r>
          </a:p>
          <a:p>
            <a:pPr lvl="1"/>
            <a:r>
              <a:rPr lang="en-US" sz="1400" dirty="0">
                <a:latin typeface="Calibri" charset="0"/>
              </a:rPr>
              <a:t>Mounted to the side of launch rail</a:t>
            </a:r>
          </a:p>
          <a:p>
            <a:r>
              <a:rPr lang="en-US" sz="1600" dirty="0">
                <a:latin typeface="Calibri" charset="0"/>
              </a:rPr>
              <a:t>Drive Gear</a:t>
            </a:r>
          </a:p>
          <a:p>
            <a:pPr lvl="1"/>
            <a:r>
              <a:rPr lang="en-US" sz="1400" dirty="0">
                <a:latin typeface="Calibri" charset="0"/>
              </a:rPr>
              <a:t>1 in radius</a:t>
            </a:r>
          </a:p>
          <a:p>
            <a:pPr lvl="1"/>
            <a:r>
              <a:rPr lang="en-US" sz="1400" dirty="0">
                <a:latin typeface="Calibri" charset="0"/>
              </a:rPr>
              <a:t>Keyway for connection to motor</a:t>
            </a:r>
          </a:p>
          <a:p>
            <a:r>
              <a:rPr lang="en-US" sz="1600" dirty="0"/>
              <a:t>Planetary Gearbox Stepper Motor</a:t>
            </a:r>
          </a:p>
          <a:p>
            <a:pPr lvl="1"/>
            <a:r>
              <a:rPr lang="en-US" sz="1400" dirty="0"/>
              <a:t>NEMA 23 frame size</a:t>
            </a:r>
          </a:p>
          <a:p>
            <a:pPr lvl="1"/>
            <a:r>
              <a:rPr lang="en-US" sz="1400" dirty="0"/>
              <a:t>Max holding torque: 29.5 ft-lb</a:t>
            </a:r>
          </a:p>
          <a:p>
            <a:pPr lvl="1"/>
            <a:r>
              <a:rPr lang="en-US" sz="1400" dirty="0">
                <a:latin typeface="Calibri" charset="0"/>
              </a:rPr>
              <a:t>Required holding torque: 19.5 ft-lb</a:t>
            </a:r>
          </a:p>
          <a:p>
            <a:pPr lvl="1"/>
            <a:r>
              <a:rPr lang="en-US" sz="1400" dirty="0"/>
              <a:t>Leadshine M542 stepper driver</a:t>
            </a:r>
          </a:p>
          <a:p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Raising the Rocket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8" name="Picture 7" descr="Gear Ratio 47:1 Planetary Gearbox Nema 23 Geared Stepper Motor 23HS22-2804S-PG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345" y="4335330"/>
            <a:ext cx="1530178" cy="1606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188" y="4335463"/>
            <a:ext cx="1614767" cy="1618497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5"/>
          <a:srcRect r="12649"/>
          <a:stretch/>
        </p:blipFill>
        <p:spPr bwMode="auto">
          <a:xfrm>
            <a:off x="609600" y="1295400"/>
            <a:ext cx="4562755" cy="3984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1321161"/>
      </p:ext>
    </p:extLst>
  </p:cSld>
  <p:clrMapOvr>
    <a:masterClrMapping/>
  </p:clrMapOvr>
  <p:transition spd="med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762000"/>
            <a:ext cx="3657600" cy="2438400"/>
          </a:xfrm>
        </p:spPr>
        <p:txBody>
          <a:bodyPr/>
          <a:lstStyle/>
          <a:p>
            <a:r>
              <a:rPr lang="en-US" sz="2000" dirty="0"/>
              <a:t>Setup: </a:t>
            </a:r>
          </a:p>
          <a:p>
            <a:pPr lvl="1"/>
            <a:r>
              <a:rPr lang="en-US" sz="1600" dirty="0"/>
              <a:t>12 inch radius pulley</a:t>
            </a:r>
          </a:p>
          <a:p>
            <a:pPr lvl="1"/>
            <a:r>
              <a:rPr lang="en-US" sz="1600" dirty="0"/>
              <a:t>19.5 </a:t>
            </a:r>
            <a:r>
              <a:rPr lang="en-US" sz="1600" dirty="0" err="1"/>
              <a:t>lb</a:t>
            </a:r>
            <a:r>
              <a:rPr lang="en-US" sz="1600" dirty="0"/>
              <a:t> weight hanging radially</a:t>
            </a:r>
          </a:p>
          <a:p>
            <a:pPr lvl="1"/>
            <a:r>
              <a:rPr lang="en-US" sz="1600" dirty="0"/>
              <a:t>Simulated 19.5 ft-lb required holding torque</a:t>
            </a:r>
          </a:p>
          <a:p>
            <a:r>
              <a:rPr lang="en-US" sz="2000" dirty="0"/>
              <a:t>Results:</a:t>
            </a:r>
          </a:p>
          <a:p>
            <a:pPr lvl="1"/>
            <a:r>
              <a:rPr lang="en-US" sz="1600" dirty="0"/>
              <a:t>Successfully verified stepper motor capabilities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Launch Rail Raising Experiment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graphicFrame>
        <p:nvGraphicFramePr>
          <p:cNvPr id="7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86184"/>
              </p:ext>
            </p:extLst>
          </p:nvPr>
        </p:nvGraphicFramePr>
        <p:xfrm>
          <a:off x="304800" y="3200400"/>
          <a:ext cx="3657600" cy="31083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8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7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Function Generator Square Wave Frequency (Hz)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90 Degree Rotation Time (s)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Calculated Launch Rail Rise Time (s)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6.67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58.48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4.31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32.56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1500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2.82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21.31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2.41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18.21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1900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15.49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N/A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N/A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5867400" y="213360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dirty="0"/>
          </a:p>
        </p:txBody>
      </p:sp>
      <p:pic>
        <p:nvPicPr>
          <p:cNvPr id="9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359852"/>
            <a:ext cx="3810000" cy="450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67090"/>
      </p:ext>
    </p:extLst>
  </p:cSld>
  <p:clrMapOvr>
    <a:masterClrMapping/>
  </p:clrMapOvr>
  <p:transition spd="med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2" r="30649"/>
          <a:stretch/>
        </p:blipFill>
        <p:spPr bwMode="auto">
          <a:xfrm>
            <a:off x="152400" y="790575"/>
            <a:ext cx="25146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19400" y="1066800"/>
            <a:ext cx="3505200" cy="4805680"/>
          </a:xfrm>
        </p:spPr>
        <p:txBody>
          <a:bodyPr/>
          <a:lstStyle/>
          <a:p>
            <a:r>
              <a:rPr lang="en-US" sz="1700" dirty="0"/>
              <a:t>NEMA 17 Stepper Motor</a:t>
            </a:r>
          </a:p>
          <a:p>
            <a:r>
              <a:rPr lang="en-US" sz="1700" dirty="0"/>
              <a:t>ST-6128 Stepper Driver 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Design Concept:</a:t>
            </a:r>
          </a:p>
          <a:p>
            <a:r>
              <a:rPr lang="en-US" sz="1700" dirty="0"/>
              <a:t>Stepper motor rotates threaded rod</a:t>
            </a:r>
          </a:p>
          <a:p>
            <a:r>
              <a:rPr lang="en-US" sz="1700" dirty="0"/>
              <a:t>Threaded </a:t>
            </a:r>
            <a:r>
              <a:rPr lang="en-US" sz="1700" dirty="0" err="1"/>
              <a:t>Delrin</a:t>
            </a:r>
            <a:r>
              <a:rPr lang="en-US" sz="1700" dirty="0"/>
              <a:t> square plate moves vertically due to side plates</a:t>
            </a:r>
          </a:p>
          <a:p>
            <a:r>
              <a:rPr lang="en-US" sz="1700" dirty="0"/>
              <a:t>Igniter on dowel moves upward into rocket motor</a:t>
            </a:r>
          </a:p>
          <a:p>
            <a:pPr marL="0" indent="0">
              <a:buNone/>
            </a:pPr>
            <a:r>
              <a:rPr lang="en-US" sz="1700" dirty="0"/>
              <a:t>Experiment</a:t>
            </a:r>
          </a:p>
          <a:p>
            <a:r>
              <a:rPr lang="en-US" sz="1700" dirty="0"/>
              <a:t>Successful verification of igniter insertion speed</a:t>
            </a:r>
          </a:p>
          <a:p>
            <a:r>
              <a:rPr lang="en-US" sz="1700" dirty="0"/>
              <a:t>21 inch translation in less than 45 seconds</a:t>
            </a:r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Igniter Insertion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8" name="Picture 7" descr="Nema 17 Bipolar Stepper 12v 0.4A 40Ncm(56.7oz.in) 17HS15-0404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760" y="1097280"/>
            <a:ext cx="1945640" cy="149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940" y="2877502"/>
            <a:ext cx="2293620" cy="319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1373"/>
      </p:ext>
    </p:extLst>
  </p:cSld>
  <p:clrMapOvr>
    <a:masterClrMapping/>
  </p:clrMapOvr>
  <p:transition spd="med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AGSE</a:t>
            </a:r>
            <a:r>
              <a:rPr lang="en-US"/>
              <a:t> Electrical Schematic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7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792105"/>
            <a:ext cx="5677535" cy="538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24139"/>
      </p:ext>
    </p:extLst>
  </p:cSld>
  <p:clrMapOvr>
    <a:masterClrMapping/>
  </p:clrMapOvr>
  <p:transition spd="med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4953000"/>
            <a:ext cx="2971800" cy="609601"/>
          </a:xfrm>
        </p:spPr>
        <p:txBody>
          <a:bodyPr/>
          <a:lstStyle/>
          <a:p>
            <a:r>
              <a:rPr lang="en-US" dirty="0"/>
              <a:t>37 V System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Power Supply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26626" name="Picture 2" descr="http://www.thunderpowerrc.com/tp5000_10spp25_displ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3276600" cy="2651152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http://www.thunderpowerrc.com/tp5000_3spp25_displ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2133600"/>
            <a:ext cx="3343275" cy="2651152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5088467" y="4953000"/>
            <a:ext cx="2912533" cy="58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11.1 V System</a:t>
            </a:r>
          </a:p>
        </p:txBody>
      </p:sp>
    </p:spTree>
    <p:extLst>
      <p:ext uri="{BB962C8B-B14F-4D97-AF65-F5344CB8AC3E}">
        <p14:creationId xmlns:p14="http://schemas.microsoft.com/office/powerpoint/2010/main" val="2760893469"/>
      </p:ext>
    </p:extLst>
  </p:cSld>
  <p:clrMapOvr>
    <a:masterClrMapping/>
  </p:clrMapOvr>
  <p:transition spd="med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 bwMode="auto">
          <a:xfrm>
            <a:off x="3886200" y="1752600"/>
            <a:ext cx="4343400" cy="424494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Used to power two stepper motors</a:t>
            </a:r>
          </a:p>
          <a:p>
            <a:pPr lvl="1"/>
            <a:r>
              <a:rPr lang="en-US" sz="2400" dirty="0"/>
              <a:t>Raising rocket</a:t>
            </a:r>
          </a:p>
          <a:p>
            <a:pPr lvl="1"/>
            <a:r>
              <a:rPr lang="en-US" sz="2400" dirty="0"/>
              <a:t>Inserting igniter</a:t>
            </a:r>
          </a:p>
          <a:p>
            <a:r>
              <a:rPr lang="en-US" sz="2800" dirty="0"/>
              <a:t>Stepper motors require high voltage to meet torque requirements to raise the rocket						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37 V System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838200" y="4458327"/>
            <a:ext cx="2209800" cy="34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37 V System</a:t>
            </a:r>
          </a:p>
        </p:txBody>
      </p:sp>
      <p:pic>
        <p:nvPicPr>
          <p:cNvPr id="8" name="Picture 2" descr="http://www.thunderpowerrc.com/tp5000_10spp25_displ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0" y="2334630"/>
            <a:ext cx="2482670" cy="200877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551191"/>
      </p:ext>
    </p:extLst>
  </p:cSld>
  <p:clrMapOvr>
    <a:masterClrMapping/>
  </p:clrMapOvr>
  <p:transition spd="med">
    <p:pull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11.1 V System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7" name="Picture 4" descr="http://www.thunderpowerrc.com/tp5000_3spp25_displ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3807"/>
            <a:ext cx="2667000" cy="2114879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648412" y="4377775"/>
            <a:ext cx="2323388" cy="4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11.1 V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1752600"/>
            <a:ext cx="4876800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 Systems on this battery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BeagleBone</a:t>
            </a:r>
            <a:r>
              <a:rPr lang="en-US" sz="2000" dirty="0">
                <a:latin typeface="+mn-lt"/>
              </a:rPr>
              <a:t> Black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Robotic arm servos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Robotic arm controller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Step-Down voltage regulators to convert to the desired voltage of different electronics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6770456"/>
      </p:ext>
    </p:extLst>
  </p:cSld>
  <p:clrMapOvr>
    <a:masterClrMapping/>
  </p:clrMapOvr>
  <p:transition spd="med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1600200"/>
            <a:ext cx="8271387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Developed subsonic, reusable launch vehicle to deliver a payload to 5280 feet AGL with a safe return.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Created an airbrake system to accurately achieve the target apogee altitude.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Created a replacement servo adapter to fit in place of the larger, old robotic arm servos.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Developed a fully autonomous AGSE to capture the payload, insert it into the vehicle, erect the vehicle, and insert the igniter.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3371420"/>
      </p:ext>
    </p:extLst>
  </p:cSld>
  <p:clrMapOvr>
    <a:masterClrMapping/>
  </p:clrMapOvr>
  <p:transition spd="med">
    <p:pull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62200" y="2910494"/>
            <a:ext cx="4191000" cy="1219200"/>
          </a:xfrm>
        </p:spPr>
        <p:txBody>
          <a:bodyPr/>
          <a:lstStyle/>
          <a:p>
            <a:pPr marL="0" indent="0">
              <a:buNone/>
            </a:pPr>
            <a:r>
              <a:rPr lang="en-US" sz="6600" dirty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0455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2313</TotalTime>
  <Words>1237</Words>
  <Application>Microsoft Office PowerPoint</Application>
  <PresentationFormat>On-screen Show (4:3)</PresentationFormat>
  <Paragraphs>421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1_Office Theme</vt:lpstr>
      <vt:lpstr>Department of Mechanical and Aerospace Engineering</vt:lpstr>
      <vt:lpstr>CDR Overview</vt:lpstr>
      <vt:lpstr>Subscale Test Flight Vehicle</vt:lpstr>
      <vt:lpstr>Subscale Test Flight Vehicle - Simulations</vt:lpstr>
      <vt:lpstr>Subscale Test Flight</vt:lpstr>
      <vt:lpstr>Vehicle Design - Layout</vt:lpstr>
      <vt:lpstr>Vehicle Design - Nosecone</vt:lpstr>
      <vt:lpstr>Vehicle Design - Airframe</vt:lpstr>
      <vt:lpstr>Vehicle Design – Fin Section</vt:lpstr>
      <vt:lpstr>Vehicle Design – Airbrakes</vt:lpstr>
      <vt:lpstr>Vehicle Design – Motor Selection</vt:lpstr>
      <vt:lpstr>Vehicle Design - Stability</vt:lpstr>
      <vt:lpstr>Vehicle Design - Weight</vt:lpstr>
      <vt:lpstr>Vehicle Recovery - Parachutes</vt:lpstr>
      <vt:lpstr>Vehicle Recovery - ARRD </vt:lpstr>
      <vt:lpstr>Vehicle Recovery - Avionics</vt:lpstr>
      <vt:lpstr>Vehicle Recovery - Forward Avionics</vt:lpstr>
      <vt:lpstr>Vehicle Recovery - Aft Avionics</vt:lpstr>
      <vt:lpstr>Vehicle Recovery– Event Sequence</vt:lpstr>
      <vt:lpstr>Vehicle Recovery– Event Sequence</vt:lpstr>
      <vt:lpstr>Vehicle Recovery– Event Sequence</vt:lpstr>
      <vt:lpstr>Mission Performance – Kinetic Energy</vt:lpstr>
      <vt:lpstr>Vehicle Recovery - Wind Drift</vt:lpstr>
      <vt:lpstr>Vehicle Performance– Flight Profile</vt:lpstr>
      <vt:lpstr>Vehicle Performance - Fluent CFD</vt:lpstr>
      <vt:lpstr>Vehicle Performance - Fluent CFD</vt:lpstr>
      <vt:lpstr>AGSE - Design</vt:lpstr>
      <vt:lpstr>AGSE - Design  </vt:lpstr>
      <vt:lpstr>AGSE - Design</vt:lpstr>
      <vt:lpstr>AGSE - Design</vt:lpstr>
      <vt:lpstr>AGSE - Progression</vt:lpstr>
      <vt:lpstr>Interfaces</vt:lpstr>
      <vt:lpstr>Robotic Arm</vt:lpstr>
      <vt:lpstr>Robotic Arm</vt:lpstr>
      <vt:lpstr>Gripper</vt:lpstr>
      <vt:lpstr>Model of Arm</vt:lpstr>
      <vt:lpstr>Raising the Rocket</vt:lpstr>
      <vt:lpstr>Launch Rail Raising Experiment</vt:lpstr>
      <vt:lpstr>Igniter Insertion</vt:lpstr>
      <vt:lpstr>AGSE Electrical Schematic</vt:lpstr>
      <vt:lpstr>Power Supply</vt:lpstr>
      <vt:lpstr>37 V System</vt:lpstr>
      <vt:lpstr>11.1 V System</vt:lpstr>
      <vt:lpstr>Conclusions</vt:lpstr>
      <vt:lpstr>PowerPoint Presentation</vt:lpstr>
    </vt:vector>
  </TitlesOfParts>
  <Company>NCSU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heeter</dc:creator>
  <cp:lastModifiedBy>Nikola Milisav</cp:lastModifiedBy>
  <cp:revision>358</cp:revision>
  <dcterms:created xsi:type="dcterms:W3CDTF">2014-04-18T03:25:12Z</dcterms:created>
  <dcterms:modified xsi:type="dcterms:W3CDTF">2016-01-24T20:33:16Z</dcterms:modified>
</cp:coreProperties>
</file>