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779" r:id="rId1"/>
  </p:sldMasterIdLst>
  <p:notesMasterIdLst>
    <p:notesMasterId r:id="rId45"/>
  </p:notesMasterIdLst>
  <p:handoutMasterIdLst>
    <p:handoutMasterId r:id="rId46"/>
  </p:handoutMasterIdLst>
  <p:sldIdLst>
    <p:sldId id="276" r:id="rId2"/>
    <p:sldId id="281" r:id="rId3"/>
    <p:sldId id="285" r:id="rId4"/>
    <p:sldId id="286" r:id="rId5"/>
    <p:sldId id="365" r:id="rId6"/>
    <p:sldId id="384" r:id="rId7"/>
    <p:sldId id="297" r:id="rId8"/>
    <p:sldId id="345" r:id="rId9"/>
    <p:sldId id="290" r:id="rId10"/>
    <p:sldId id="358" r:id="rId11"/>
    <p:sldId id="303" r:id="rId12"/>
    <p:sldId id="301" r:id="rId13"/>
    <p:sldId id="386" r:id="rId14"/>
    <p:sldId id="351" r:id="rId15"/>
    <p:sldId id="302" r:id="rId16"/>
    <p:sldId id="373" r:id="rId17"/>
    <p:sldId id="389" r:id="rId18"/>
    <p:sldId id="391" r:id="rId19"/>
    <p:sldId id="394" r:id="rId20"/>
    <p:sldId id="393" r:id="rId21"/>
    <p:sldId id="395" r:id="rId22"/>
    <p:sldId id="397" r:id="rId23"/>
    <p:sldId id="398" r:id="rId24"/>
    <p:sldId id="309" r:id="rId25"/>
    <p:sldId id="353" r:id="rId26"/>
    <p:sldId id="310" r:id="rId27"/>
    <p:sldId id="311" r:id="rId28"/>
    <p:sldId id="352" r:id="rId29"/>
    <p:sldId id="356" r:id="rId30"/>
    <p:sldId id="312" r:id="rId31"/>
    <p:sldId id="313" r:id="rId32"/>
    <p:sldId id="346" r:id="rId33"/>
    <p:sldId id="331" r:id="rId34"/>
    <p:sldId id="336" r:id="rId35"/>
    <p:sldId id="322" r:id="rId36"/>
    <p:sldId id="323" r:id="rId37"/>
    <p:sldId id="337" r:id="rId38"/>
    <p:sldId id="324" r:id="rId39"/>
    <p:sldId id="392" r:id="rId40"/>
    <p:sldId id="378" r:id="rId41"/>
    <p:sldId id="387" r:id="rId42"/>
    <p:sldId id="359" r:id="rId43"/>
    <p:sldId id="360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achary Gianikos" initials="Z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0000"/>
    <a:srgbClr val="E170F4"/>
    <a:srgbClr val="EE1241"/>
    <a:srgbClr val="E31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17" autoAdjust="0"/>
    <p:restoredTop sz="88192" autoAdjust="0"/>
  </p:normalViewPr>
  <p:slideViewPr>
    <p:cSldViewPr>
      <p:cViewPr varScale="1">
        <p:scale>
          <a:sx n="74" d="100"/>
          <a:sy n="74" d="100"/>
        </p:scale>
        <p:origin x="-102" y="-9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7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31BF3-9603-4C71-B2AF-FB1DD83E0BAB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30FF60-5619-4A1C-A969-667CFEB15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5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487095C-A63B-41EE-A22C-6980868AC149}" type="datetimeFigureOut">
              <a:rPr lang="en-US"/>
              <a:pPr>
                <a:defRPr/>
              </a:pPr>
              <a:t>3/24/2015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106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A6896C-03DF-41BD-90E1-71C6E7F9D3D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90020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98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700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38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1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02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1.5</a:t>
            </a:r>
            <a:r>
              <a:rPr lang="en-US" baseline="0" dirty="0" smtClean="0"/>
              <a:t> foot drogue parachute deploys at apogee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569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64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the avionics will work with recovery</a:t>
            </a:r>
            <a:r>
              <a:rPr lang="en-US" baseline="0" dirty="0" smtClean="0"/>
              <a:t>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56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098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Under drogue</a:t>
            </a:r>
            <a:r>
              <a:rPr lang="en-US" baseline="0" dirty="0" smtClean="0"/>
              <a:t> we wanted to keep the whole rocket under 100 </a:t>
            </a:r>
            <a:r>
              <a:rPr lang="en-US" baseline="0" dirty="0" err="1" smtClean="0"/>
              <a:t>ft</a:t>
            </a:r>
            <a:r>
              <a:rPr lang="en-US" baseline="0" dirty="0" smtClean="0"/>
              <a:t>/s</a:t>
            </a:r>
          </a:p>
          <a:p>
            <a:r>
              <a:rPr lang="en-US" baseline="0" dirty="0" smtClean="0"/>
              <a:t>Chose 1.5 foot drogue –keeps velocity under 75 </a:t>
            </a:r>
            <a:r>
              <a:rPr lang="en-US" baseline="0" dirty="0" err="1" smtClean="0"/>
              <a:t>ft</a:t>
            </a:r>
            <a:r>
              <a:rPr lang="en-US" baseline="0" dirty="0" smtClean="0"/>
              <a:t>/s to be on the safe side of the margin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688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Wind drift calculations. First number is for</a:t>
            </a:r>
            <a:r>
              <a:rPr lang="en-US" baseline="0" dirty="0" smtClean="0"/>
              <a:t> the payload section ---has the longest drift values</a:t>
            </a:r>
          </a:p>
          <a:p>
            <a:r>
              <a:rPr lang="en-US" baseline="0" dirty="0" smtClean="0"/>
              <a:t>Second value in parenthesis is for shorter distance ---the fin section</a:t>
            </a:r>
          </a:p>
          <a:p>
            <a:r>
              <a:rPr lang="en-US" baseline="0" dirty="0" smtClean="0"/>
              <a:t>Maximum expected distance with 20 mph winds is less than ½ mile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093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048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35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788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903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890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328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1514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84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013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158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2736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272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870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725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2687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2687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0035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069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357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1564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0333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444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362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258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319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7776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882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920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299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85885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B73DF0-0260-4A9B-AEA0-B1902D54ED24}" type="slidenum">
              <a:rPr lang="en-US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1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160" y="6360160"/>
            <a:ext cx="9144000" cy="33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7" descr="crest_6in300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31950"/>
            <a:ext cx="2667000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7924800" cy="688975"/>
          </a:xfrm>
          <a:solidFill>
            <a:srgbClr val="BF0000"/>
          </a:solidFill>
        </p:spPr>
        <p:txBody>
          <a:bodyPr/>
          <a:lstStyle>
            <a:lvl1pPr>
              <a:defRPr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600200"/>
            <a:ext cx="3657600" cy="3657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0473DAB6-1558-436C-B8E8-850A0A84DC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Content Placeholder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365081"/>
            <a:ext cx="5257800" cy="492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5257799" y="6360160"/>
            <a:ext cx="2743200" cy="4978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11" name="Picture 8" descr="symbol_trans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0999" y="0"/>
            <a:ext cx="103187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147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7924800" cy="685800"/>
          </a:xfrm>
          <a:prstGeom prst="rect">
            <a:avLst/>
          </a:prstGeom>
          <a:solidFill>
            <a:srgbClr val="B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8" descr="symbol_tran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0999" y="0"/>
            <a:ext cx="103187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-5137"/>
            <a:ext cx="7924800" cy="688975"/>
          </a:xfrm>
          <a:noFill/>
        </p:spPr>
        <p:txBody>
          <a:bodyPr/>
          <a:lstStyle>
            <a:lvl1pPr>
              <a:defRPr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807C6639-1215-4F78-942E-B031229E00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160" y="6360160"/>
            <a:ext cx="9144000" cy="3454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2" name="Content Placeholder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360160"/>
            <a:ext cx="5257800" cy="49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5257800" y="6365079"/>
            <a:ext cx="2743200" cy="49292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51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4824D1-6340-4E45-A76D-7BD7DFD3E07B}" type="datetime1">
              <a:rPr lang="en-US"/>
              <a:pPr>
                <a:defRPr/>
              </a:pPr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Pre-Registration Advising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1D4041-FEDA-4ACF-9EAC-6182EC75D2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498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</p:sldLayoutIdLst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7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Mechanical and Aerospace Engineering</a:t>
            </a:r>
            <a:endParaRPr lang="en-US" sz="2700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58851" y="1162368"/>
            <a:ext cx="4384431" cy="3657600"/>
          </a:xfrm>
        </p:spPr>
        <p:txBody>
          <a:bodyPr rtlCol="0" anchor="ctr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300" cap="all" dirty="0" smtClean="0">
                <a:solidFill>
                  <a:schemeClr val="tx1"/>
                </a:solidFill>
              </a:rPr>
              <a:t>NC State University High </a:t>
            </a:r>
            <a:r>
              <a:rPr lang="en-US" sz="3300" cap="all" dirty="0" smtClean="0">
                <a:solidFill>
                  <a:schemeClr val="tx1"/>
                </a:solidFill>
              </a:rPr>
              <a:t>Powered Rocketry Club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300" cap="all" dirty="0" smtClean="0">
                <a:solidFill>
                  <a:schemeClr val="tx1"/>
                </a:solidFill>
              </a:rPr>
              <a:t>2014-2015 Flight Readiness </a:t>
            </a:r>
            <a:r>
              <a:rPr lang="en-US" sz="3300" cap="all" dirty="0" smtClean="0">
                <a:solidFill>
                  <a:schemeClr val="tx1"/>
                </a:solidFill>
              </a:rPr>
              <a:t>Review</a:t>
            </a:r>
            <a:endParaRPr lang="en-US" sz="2800" cap="all" dirty="0" smtClean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F36E72-D0A9-4ECA-BD51-DC8A166023D4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803" y="4572000"/>
            <a:ext cx="4384432" cy="95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7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FRR Overview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4" name="TextBox 6"/>
          <p:cNvSpPr txBox="1"/>
          <p:nvPr/>
        </p:nvSpPr>
        <p:spPr>
          <a:xfrm>
            <a:off x="743712" y="1242696"/>
            <a:ext cx="3733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latin typeface="+mn-lt"/>
              </a:rPr>
              <a:t>Launch Vehicle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Layout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mtClean="0">
                <a:latin typeface="+mn-lt"/>
              </a:rPr>
              <a:t>Recovery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mtClean="0">
                <a:latin typeface="+mn-lt"/>
              </a:rPr>
              <a:t>Performance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>
                <a:latin typeface="+mn-lt"/>
              </a:rPr>
              <a:t>Full Scale Launch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Predictions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Results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>
                <a:latin typeface="+mn-lt"/>
              </a:rPr>
              <a:t>AGSE Design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Platform Dimensions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Construction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>
                <a:latin typeface="+mn-lt"/>
              </a:rPr>
              <a:t>AGSE Subsystems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Robotic Arm and Imaging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Rocket Raising System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Igniter Inserter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>
                <a:latin typeface="+mn-lt"/>
              </a:rPr>
              <a:t>Requirements Verification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smtClean="0">
                <a:latin typeface="+mn-lt"/>
              </a:rPr>
              <a:t>Conclusion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t="20000" r="5000"/>
          <a:stretch/>
        </p:blipFill>
        <p:spPr>
          <a:xfrm>
            <a:off x="4328375" y="855368"/>
            <a:ext cx="3459050" cy="52989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755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Vehicle Design - Layout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3832247"/>
            <a:ext cx="8143875" cy="20729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9"/>
          <p:cNvPicPr>
            <a:picLocks noChangeAspect="1"/>
          </p:cNvPicPr>
          <p:nvPr/>
        </p:nvPicPr>
        <p:blipFill rotWithShape="1">
          <a:blip r:embed="rId4"/>
          <a:srcRect l="819"/>
          <a:stretch/>
        </p:blipFill>
        <p:spPr>
          <a:xfrm>
            <a:off x="542925" y="992833"/>
            <a:ext cx="8077200" cy="25304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379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Design </a:t>
            </a:r>
            <a:r>
              <a:rPr lang="en-US"/>
              <a:t>- </a:t>
            </a:r>
            <a:r>
              <a:rPr lang="en-US" smtClean="0"/>
              <a:t>Weight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242856"/>
              </p:ext>
            </p:extLst>
          </p:nvPr>
        </p:nvGraphicFramePr>
        <p:xfrm>
          <a:off x="304800" y="990600"/>
          <a:ext cx="7543799" cy="510540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48061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94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10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Component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Pounds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Ounces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Nosecone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1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/>
                        <a:t>1-1/8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Upper and Mid Section (Empty)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3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/>
                        <a:t>13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Fin Section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4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8-5/8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Motor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3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6-2/5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Parachutes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1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3-1/8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Shock Cord and Recovery Hardware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1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7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Avionics Hardware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/>
                        <a:t>4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4-3/4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General Hardware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 </a:t>
                      </a:r>
                      <a:r>
                        <a:rPr lang="en-US" dirty="0" smtClean="0"/>
                        <a:t>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 smtClean="0"/>
                        <a:t>13-3/8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/>
                        <a:t>Total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 smtClean="0"/>
                        <a:t>19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dirty="0" smtClean="0"/>
                        <a:t>14-2/5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89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Payload</a:t>
            </a:r>
            <a:r>
              <a:rPr lang="en-US"/>
              <a:t> Integration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5" t="14904" r="4647"/>
          <a:stretch/>
        </p:blipFill>
        <p:spPr bwMode="auto">
          <a:xfrm rot="16200000">
            <a:off x="1105902" y="3840329"/>
            <a:ext cx="2080045" cy="27678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0" t="44592" r="52083" b="37259"/>
          <a:stretch/>
        </p:blipFill>
        <p:spPr bwMode="auto">
          <a:xfrm>
            <a:off x="322660" y="838200"/>
            <a:ext cx="3487340" cy="3192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7778" r="8518" b="14445"/>
          <a:stretch/>
        </p:blipFill>
        <p:spPr>
          <a:xfrm>
            <a:off x="4159147" y="775913"/>
            <a:ext cx="3841853" cy="54883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868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Flight </a:t>
            </a:r>
            <a:r>
              <a:rPr lang="en-US" sz="4000" dirty="0" smtClean="0"/>
              <a:t>Stability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4338" name="Picture 2" descr="C:\Users\Mitchell\Documents\AAAsenior design\FRR\FRR Pictures\asdfasd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9658"/>
            <a:ext cx="8915401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0" y="4343400"/>
            <a:ext cx="7239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Center of Pressure (inches from nose): 56.0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Center of Gravity (inches from nose): 46.5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Static Stability Margin: 1.7</a:t>
            </a:r>
            <a:r>
              <a:rPr lang="en-US" sz="2000" dirty="0" smtClean="0">
                <a:latin typeface="+mn-lt"/>
              </a:rPr>
              <a:t>–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Verified </a:t>
            </a:r>
            <a:r>
              <a:rPr lang="en-US" sz="2000" dirty="0" smtClean="0">
                <a:latin typeface="+mn-lt"/>
              </a:rPr>
              <a:t>using </a:t>
            </a:r>
            <a:r>
              <a:rPr lang="en-US" sz="2000" dirty="0" err="1" smtClean="0">
                <a:latin typeface="+mn-lt"/>
              </a:rPr>
              <a:t>OpenRocket</a:t>
            </a:r>
            <a:r>
              <a:rPr lang="en-US" sz="2000" dirty="0" smtClean="0">
                <a:latin typeface="+mn-lt"/>
              </a:rPr>
              <a:t>, Barrowman’s Equations, and Fluent </a:t>
            </a:r>
            <a:r>
              <a:rPr lang="en-US" sz="2000" dirty="0" smtClean="0">
                <a:latin typeface="+mn-lt"/>
              </a:rPr>
              <a:t>CFD which were +-0.1 from actual</a:t>
            </a:r>
            <a:endParaRPr lang="en-US" sz="20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69919" y="1724982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n-lt"/>
              </a:rPr>
              <a:t>Center of Gravity</a:t>
            </a:r>
            <a:endParaRPr lang="en-US" sz="20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52160" y="1724982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n-lt"/>
              </a:rPr>
              <a:t>Center of Pressure</a:t>
            </a:r>
            <a:endParaRPr lang="en-US" sz="2000" dirty="0">
              <a:latin typeface="+mn-lt"/>
            </a:endParaRPr>
          </a:p>
        </p:txBody>
      </p:sp>
      <p:cxnSp>
        <p:nvCxnSpPr>
          <p:cNvPr id="14" name="Straight Arrow Connector 13"/>
          <p:cNvCxnSpPr>
            <a:stCxn id="7" idx="2"/>
          </p:cNvCxnSpPr>
          <p:nvPr/>
        </p:nvCxnSpPr>
        <p:spPr>
          <a:xfrm>
            <a:off x="4198619" y="2125092"/>
            <a:ext cx="906781" cy="694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477000" y="2094314"/>
            <a:ext cx="594360" cy="725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86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200" smtClean="0"/>
              <a:t>Vehicle Recovery– </a:t>
            </a:r>
            <a:r>
              <a:rPr lang="en-US" sz="4200" dirty="0" smtClean="0"/>
              <a:t>Event Sequence</a:t>
            </a:r>
            <a:endParaRPr lang="en-US" sz="4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31746" name="Picture 2" descr="C:\Users\Mitchell\Documents\AAAsenior design\PDR docs\Pictures for PDR and Presentation\Drogu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45" y="787686"/>
            <a:ext cx="4956155" cy="172691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10656" y="1465734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Apogee</a:t>
            </a:r>
            <a:endParaRPr lang="en-US" sz="2800" dirty="0"/>
          </a:p>
        </p:txBody>
      </p:sp>
      <p:sp>
        <p:nvSpPr>
          <p:cNvPr id="13" name="Rectangle 8"/>
          <p:cNvSpPr/>
          <p:nvPr/>
        </p:nvSpPr>
        <p:spPr>
          <a:xfrm>
            <a:off x="3505600" y="1066800"/>
            <a:ext cx="1447800" cy="466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18” Drogue Parachute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2" y="2743200"/>
            <a:ext cx="4976208" cy="1794929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2" y="4784967"/>
            <a:ext cx="5007088" cy="1463433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7"/>
          <p:cNvSpPr/>
          <p:nvPr/>
        </p:nvSpPr>
        <p:spPr>
          <a:xfrm>
            <a:off x="304800" y="3100707"/>
            <a:ext cx="14478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36” Main Parachute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ontent Placeholder 1"/>
          <p:cNvSpPr>
            <a:spLocks noGrp="1"/>
          </p:cNvSpPr>
          <p:nvPr>
            <p:ph idx="1"/>
          </p:nvPr>
        </p:nvSpPr>
        <p:spPr>
          <a:xfrm>
            <a:off x="6035040" y="3253107"/>
            <a:ext cx="19812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1000 </a:t>
            </a:r>
            <a:r>
              <a:rPr lang="en-US" dirty="0" err="1" smtClean="0"/>
              <a:t>ft</a:t>
            </a:r>
            <a:endParaRPr lang="en-US" dirty="0"/>
          </a:p>
        </p:txBody>
      </p:sp>
      <p:sp>
        <p:nvSpPr>
          <p:cNvPr id="15" name="Content Placeholder 1"/>
          <p:cNvSpPr txBox="1">
            <a:spLocks/>
          </p:cNvSpPr>
          <p:nvPr/>
        </p:nvSpPr>
        <p:spPr bwMode="auto">
          <a:xfrm>
            <a:off x="6035040" y="5203060"/>
            <a:ext cx="1524000" cy="731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dirty="0" smtClean="0"/>
              <a:t>700 </a:t>
            </a:r>
            <a:r>
              <a:rPr lang="en-US" dirty="0" err="1" smtClean="0"/>
              <a:t>ft</a:t>
            </a:r>
            <a:endParaRPr lang="en-US" dirty="0"/>
          </a:p>
        </p:txBody>
      </p:sp>
      <p:sp>
        <p:nvSpPr>
          <p:cNvPr id="16" name="Rectangle 7"/>
          <p:cNvSpPr/>
          <p:nvPr/>
        </p:nvSpPr>
        <p:spPr>
          <a:xfrm>
            <a:off x="3124200" y="5804034"/>
            <a:ext cx="14478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48” Main Parachute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66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33800" y="1685925"/>
            <a:ext cx="4953000" cy="3733800"/>
          </a:xfrm>
        </p:spPr>
        <p:txBody>
          <a:bodyPr/>
          <a:lstStyle/>
          <a:p>
            <a:r>
              <a:rPr lang="en-US" sz="2000" dirty="0"/>
              <a:t>72 feet per second on the drogue parachute, slowing </a:t>
            </a:r>
            <a:r>
              <a:rPr lang="en-US" sz="2000"/>
              <a:t>the </a:t>
            </a:r>
            <a:r>
              <a:rPr lang="en-US" sz="2000" smtClean="0"/>
              <a:t>entire </a:t>
            </a:r>
            <a:r>
              <a:rPr lang="en-US" sz="2000" dirty="0"/>
              <a:t>rocket after apogee</a:t>
            </a:r>
          </a:p>
          <a:p>
            <a:r>
              <a:rPr lang="en-US" sz="2000" dirty="0"/>
              <a:t>57 feet per second for </a:t>
            </a:r>
            <a:r>
              <a:rPr lang="en-US" sz="2000"/>
              <a:t>the drogue</a:t>
            </a:r>
            <a:r>
              <a:rPr lang="en-US" sz="2000" dirty="0"/>
              <a:t>,</a:t>
            </a:r>
            <a:r>
              <a:rPr lang="en-US" sz="2000"/>
              <a:t> slowing </a:t>
            </a:r>
            <a:r>
              <a:rPr lang="en-US" sz="2000" smtClean="0"/>
              <a:t>only </a:t>
            </a:r>
            <a:r>
              <a:rPr lang="en-US" sz="2000" dirty="0"/>
              <a:t>the lower airframe</a:t>
            </a:r>
          </a:p>
          <a:p>
            <a:r>
              <a:rPr lang="en-US" sz="2000" dirty="0"/>
              <a:t>22 feet per second for the 36</a:t>
            </a:r>
            <a:r>
              <a:rPr lang="en-US" sz="2000"/>
              <a:t>” main</a:t>
            </a:r>
            <a:r>
              <a:rPr lang="en-US" sz="2000" dirty="0"/>
              <a:t>,</a:t>
            </a:r>
            <a:r>
              <a:rPr lang="en-US" sz="2000"/>
              <a:t> </a:t>
            </a:r>
            <a:r>
              <a:rPr lang="en-US" sz="2000" dirty="0"/>
              <a:t>slowing </a:t>
            </a:r>
            <a:r>
              <a:rPr lang="en-US" sz="2000"/>
              <a:t>the </a:t>
            </a:r>
            <a:r>
              <a:rPr lang="en-US" sz="2000" dirty="0"/>
              <a:t>nosecone</a:t>
            </a:r>
            <a:r>
              <a:rPr lang="en-US" sz="2000"/>
              <a:t> and upper airframe </a:t>
            </a:r>
            <a:r>
              <a:rPr lang="en-US" sz="2000" smtClean="0"/>
              <a:t>section</a:t>
            </a:r>
            <a:endParaRPr lang="en-US" sz="2000" dirty="0"/>
          </a:p>
          <a:p>
            <a:r>
              <a:rPr lang="en-US" sz="2000" dirty="0"/>
              <a:t>19 feet per second for the 48” </a:t>
            </a:r>
            <a:r>
              <a:rPr lang="en-US" sz="2000"/>
              <a:t>and drogue</a:t>
            </a:r>
            <a:r>
              <a:rPr lang="en-US" sz="2000" dirty="0"/>
              <a:t>,</a:t>
            </a:r>
            <a:r>
              <a:rPr lang="en-US" sz="2000"/>
              <a:t> </a:t>
            </a:r>
            <a:r>
              <a:rPr lang="en-US" sz="2000" dirty="0"/>
              <a:t>slowing </a:t>
            </a:r>
            <a:r>
              <a:rPr lang="en-US" sz="2000"/>
              <a:t>the middle </a:t>
            </a:r>
            <a:r>
              <a:rPr lang="en-US" sz="2000" smtClean="0"/>
              <a:t>airframe </a:t>
            </a:r>
            <a:r>
              <a:rPr lang="en-US" sz="2000" dirty="0"/>
              <a:t>section</a:t>
            </a:r>
            <a:r>
              <a:rPr lang="en-US" sz="2000"/>
              <a:t> and fin </a:t>
            </a:r>
            <a:r>
              <a:rPr lang="en-US" sz="2000" smtClean="0"/>
              <a:t>section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Vehicle Recovery - Parachutes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447800"/>
            <a:ext cx="2771775" cy="4048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710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371600"/>
            <a:ext cx="3733800" cy="5334000"/>
          </a:xfrm>
          <a:noFill/>
        </p:spPr>
        <p:txBody>
          <a:bodyPr/>
          <a:lstStyle/>
          <a:p>
            <a:r>
              <a:rPr lang="en-US" sz="2000" dirty="0"/>
              <a:t>Two avionics compartments:</a:t>
            </a:r>
            <a:endParaRPr lang="en-US" sz="2800" dirty="0"/>
          </a:p>
          <a:p>
            <a:pPr lvl="1"/>
            <a:r>
              <a:rPr lang="en-US" sz="2000" dirty="0" err="1" smtClean="0"/>
              <a:t>Stratologger</a:t>
            </a:r>
            <a:r>
              <a:rPr lang="en-US" sz="2000" dirty="0" smtClean="0"/>
              <a:t> SL100, </a:t>
            </a:r>
            <a:r>
              <a:rPr lang="en-US" sz="2000" dirty="0" err="1" smtClean="0"/>
              <a:t>Stratologger</a:t>
            </a:r>
            <a:r>
              <a:rPr lang="en-US" sz="2000" dirty="0" smtClean="0"/>
              <a:t> CF, two </a:t>
            </a:r>
            <a:r>
              <a:rPr lang="en-US" sz="2000" dirty="0" err="1" smtClean="0"/>
              <a:t>Entacore</a:t>
            </a:r>
            <a:r>
              <a:rPr lang="en-US" sz="2000" dirty="0" smtClean="0"/>
              <a:t> AIM 3.0 altimeters, 9V </a:t>
            </a:r>
            <a:r>
              <a:rPr lang="en-US" sz="2000" dirty="0"/>
              <a:t>batteries, </a:t>
            </a:r>
            <a:r>
              <a:rPr lang="en-US" sz="2000" dirty="0" smtClean="0"/>
              <a:t>3D printed ABS sled, </a:t>
            </a:r>
            <a:r>
              <a:rPr lang="en-US" sz="2000" dirty="0"/>
              <a:t>and GPS </a:t>
            </a:r>
            <a:endParaRPr lang="en-US" sz="2400" dirty="0"/>
          </a:p>
          <a:p>
            <a:pPr lvl="1"/>
            <a:r>
              <a:rPr lang="en-US" sz="2000" dirty="0"/>
              <a:t>Upper avionics: Drogue </a:t>
            </a:r>
            <a:r>
              <a:rPr lang="en-US" sz="2000" dirty="0" smtClean="0"/>
              <a:t>charge apogee +1 second, ARRD 1100</a:t>
            </a:r>
            <a:r>
              <a:rPr lang="en-US" sz="2000" dirty="0"/>
              <a:t>’, nosecone from upper airframe 1000’</a:t>
            </a:r>
            <a:endParaRPr lang="en-US" sz="2400" dirty="0"/>
          </a:p>
          <a:p>
            <a:pPr lvl="1"/>
            <a:r>
              <a:rPr lang="en-US" sz="2000" dirty="0"/>
              <a:t>Lower avionics: Middle and fin section at 700’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Vehicle Recovery - Avionics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4" name="Pictur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0" r="13582"/>
          <a:stretch/>
        </p:blipFill>
        <p:spPr bwMode="auto">
          <a:xfrm rot="5400000">
            <a:off x="4500879" y="1155383"/>
            <a:ext cx="4104640" cy="4537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217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7924800" cy="688975"/>
          </a:xfrm>
        </p:spPr>
        <p:txBody>
          <a:bodyPr/>
          <a:lstStyle/>
          <a:p>
            <a:r>
              <a:rPr lang="en-US" dirty="0" smtClean="0"/>
              <a:t>Vehicle Recovery System - Tests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46428" y="4102229"/>
            <a:ext cx="42403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algn="ctr"/>
            <a:r>
              <a:rPr lang="en-US" b="1" dirty="0">
                <a:latin typeface="+mn-lt"/>
              </a:rPr>
              <a:t>ARRD performance tests</a:t>
            </a:r>
            <a:endParaRPr lang="en-US" sz="2400" b="1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Complete release of eye-bolt on all tests</a:t>
            </a: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Successful at 0.1 grams black powder</a:t>
            </a:r>
            <a:endParaRPr lang="en-US" sz="2000" dirty="0"/>
          </a:p>
        </p:txBody>
      </p:sp>
      <p:pic>
        <p:nvPicPr>
          <p:cNvPr id="2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24263"/>
            <a:ext cx="3970178" cy="2311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ontent Placeholder 6" descr="C:\Users\jdpickle\AppData\Local\Temp\IMG_3449.JPG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981969"/>
            <a:ext cx="2514600" cy="3354185"/>
          </a:xfrm>
          <a:prstGeom prst="rect">
            <a:avLst/>
          </a:prstGeom>
          <a:noFill/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12"/>
          <p:cNvSpPr txBox="1"/>
          <p:nvPr/>
        </p:nvSpPr>
        <p:spPr>
          <a:xfrm>
            <a:off x="222940" y="4602024"/>
            <a:ext cx="44386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Ejection Tests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Drogue Chute </a:t>
            </a:r>
            <a:r>
              <a:rPr lang="en-US">
                <a:latin typeface="+mn-lt"/>
              </a:rPr>
              <a:t>1.2g </a:t>
            </a:r>
            <a:r>
              <a:rPr lang="en-US" smtClean="0">
                <a:latin typeface="+mn-lt"/>
              </a:rPr>
              <a:t>charge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Main Chute </a:t>
            </a:r>
            <a:r>
              <a:rPr lang="en-US">
                <a:latin typeface="+mn-lt"/>
              </a:rPr>
              <a:t>2.0g charge </a:t>
            </a:r>
            <a:r>
              <a:rPr lang="en-US" smtClean="0">
                <a:latin typeface="+mn-lt"/>
              </a:rPr>
              <a:t>in nose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Main Chute </a:t>
            </a:r>
            <a:r>
              <a:rPr lang="en-US">
                <a:latin typeface="+mn-lt"/>
              </a:rPr>
              <a:t>1.2g charge </a:t>
            </a:r>
            <a:r>
              <a:rPr lang="en-US" smtClean="0">
                <a:latin typeface="+mn-lt"/>
              </a:rPr>
              <a:t>in </a:t>
            </a:r>
            <a:r>
              <a:rPr lang="en-US">
                <a:latin typeface="+mn-lt"/>
              </a:rPr>
              <a:t>fin </a:t>
            </a:r>
            <a:r>
              <a:rPr lang="en-US" smtClean="0">
                <a:latin typeface="+mn-lt"/>
              </a:rPr>
              <a:t>section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74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Mission Performance – Kinetic </a:t>
            </a:r>
            <a:r>
              <a:rPr lang="en-US" sz="3200" dirty="0" smtClean="0"/>
              <a:t>Energy</a:t>
            </a:r>
            <a:endParaRPr lang="en-US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3" name="Rectangle 4"/>
          <p:cNvSpPr/>
          <p:nvPr/>
        </p:nvSpPr>
        <p:spPr>
          <a:xfrm>
            <a:off x="4641851" y="916976"/>
            <a:ext cx="35877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Main Nosecone </a:t>
            </a:r>
            <a:r>
              <a:rPr lang="en-US" b="1" i="1"/>
              <a:t>Kinetic </a:t>
            </a:r>
            <a:r>
              <a:rPr lang="en-US" b="1" i="1" smtClean="0"/>
              <a:t>Energy</a:t>
            </a:r>
            <a:r>
              <a:rPr lang="en-US" i="1" dirty="0"/>
              <a:t> </a:t>
            </a:r>
            <a:endParaRPr lang="en-US" dirty="0"/>
          </a:p>
        </p:txBody>
      </p:sp>
      <p:sp>
        <p:nvSpPr>
          <p:cNvPr id="15" name="Rectangle 9"/>
          <p:cNvSpPr/>
          <p:nvPr/>
        </p:nvSpPr>
        <p:spPr>
          <a:xfrm>
            <a:off x="6248400" y="4687669"/>
            <a:ext cx="274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Main Fin Section </a:t>
            </a:r>
            <a:r>
              <a:rPr lang="en-US" b="1" i="1"/>
              <a:t>Kinetic </a:t>
            </a:r>
            <a:r>
              <a:rPr lang="en-US" b="1" i="1" smtClean="0"/>
              <a:t>Energy</a:t>
            </a:r>
            <a:endParaRPr lang="en-US" dirty="0"/>
          </a:p>
        </p:txBody>
      </p:sp>
      <p:pic>
        <p:nvPicPr>
          <p:cNvPr id="18" name="pictur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77" y="1225052"/>
            <a:ext cx="3562506" cy="26718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76400" y="1002268"/>
            <a:ext cx="990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Rectangle 3"/>
          <p:cNvSpPr/>
          <p:nvPr/>
        </p:nvSpPr>
        <p:spPr>
          <a:xfrm>
            <a:off x="304800" y="914400"/>
            <a:ext cx="359149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i="1" dirty="0"/>
              <a:t>Vehicle Under Drogue Velocity</a:t>
            </a:r>
            <a:r>
              <a:rPr lang="en-US" i="1" dirty="0"/>
              <a:t> </a:t>
            </a:r>
            <a:endParaRPr lang="en-US" dirty="0"/>
          </a:p>
        </p:txBody>
      </p:sp>
      <p:pic>
        <p:nvPicPr>
          <p:cNvPr id="20" name="pictur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9"/>
          <a:stretch/>
        </p:blipFill>
        <p:spPr bwMode="auto">
          <a:xfrm>
            <a:off x="4675121" y="1279311"/>
            <a:ext cx="3595552" cy="25418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9"/>
          <a:stretch/>
        </p:blipFill>
        <p:spPr bwMode="auto">
          <a:xfrm>
            <a:off x="2684223" y="3839226"/>
            <a:ext cx="3564177" cy="25135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Oval 1"/>
          <p:cNvSpPr/>
          <p:nvPr/>
        </p:nvSpPr>
        <p:spPr>
          <a:xfrm>
            <a:off x="1981200" y="2819400"/>
            <a:ext cx="119348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3"/>
          <p:cNvSpPr/>
          <p:nvPr/>
        </p:nvSpPr>
        <p:spPr>
          <a:xfrm>
            <a:off x="6551148" y="2801261"/>
            <a:ext cx="78252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4"/>
          <p:cNvSpPr/>
          <p:nvPr/>
        </p:nvSpPr>
        <p:spPr>
          <a:xfrm>
            <a:off x="4953000" y="5943600"/>
            <a:ext cx="76200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5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Recovery </a:t>
            </a:r>
            <a:r>
              <a:rPr lang="en-US" dirty="0" smtClean="0"/>
              <a:t>- </a:t>
            </a:r>
            <a:r>
              <a:rPr lang="en-US" dirty="0"/>
              <a:t>Wind Drift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10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485568"/>
              </p:ext>
            </p:extLst>
          </p:nvPr>
        </p:nvGraphicFramePr>
        <p:xfrm>
          <a:off x="1312906" y="1480810"/>
          <a:ext cx="6080760" cy="1208088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0269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Wind </a:t>
                      </a:r>
                      <a:r>
                        <a:rPr lang="en-US" sz="1100" dirty="0" smtClean="0">
                          <a:effectLst/>
                        </a:rPr>
                        <a:t>Speed</a:t>
                      </a:r>
                      <a:r>
                        <a:rPr lang="en-US" sz="1100" baseline="0" dirty="0" smtClean="0">
                          <a:effectLst/>
                        </a:rPr>
                        <a:t> </a:t>
                      </a:r>
                      <a:r>
                        <a:rPr lang="en-US" sz="1100" dirty="0" smtClean="0">
                          <a:effectLst/>
                        </a:rPr>
                        <a:t>(Miles </a:t>
                      </a:r>
                      <a:r>
                        <a:rPr lang="en-US" sz="1100" dirty="0">
                          <a:effectLst/>
                        </a:rPr>
                        <a:t>per Hour)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Distance From Launch Site</a:t>
                      </a:r>
                      <a:r>
                        <a:rPr lang="en-US" sz="1100" baseline="0" dirty="0" smtClean="0">
                          <a:effectLst/>
                        </a:rPr>
                        <a:t>       (Upper Airframe)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Distance From Launch Site</a:t>
                      </a:r>
                      <a:r>
                        <a:rPr lang="en-US" sz="1100" baseline="0" dirty="0" smtClean="0">
                          <a:effectLst/>
                        </a:rPr>
                        <a:t>       (Lower Airframe)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640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698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695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1313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1936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1930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219200" y="1219200"/>
            <a:ext cx="349166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Lateral Drift Due to Wind, 5° Launch Angle Into the Wind</a:t>
            </a:r>
            <a:endParaRPr kumimoji="0" lang="en-US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028214"/>
              </p:ext>
            </p:extLst>
          </p:nvPr>
        </p:nvGraphicFramePr>
        <p:xfrm>
          <a:off x="1250482" y="3657600"/>
          <a:ext cx="6080760" cy="1208088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0269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Wind </a:t>
                      </a:r>
                      <a:r>
                        <a:rPr lang="en-US" sz="1100" dirty="0" smtClean="0">
                          <a:effectLst/>
                        </a:rPr>
                        <a:t>Speed</a:t>
                      </a:r>
                      <a:r>
                        <a:rPr lang="en-US" sz="1100" baseline="0" dirty="0" smtClean="0">
                          <a:effectLst/>
                        </a:rPr>
                        <a:t> </a:t>
                      </a:r>
                      <a:r>
                        <a:rPr lang="en-US" sz="1100" dirty="0" smtClean="0">
                          <a:effectLst/>
                        </a:rPr>
                        <a:t>(Miles </a:t>
                      </a:r>
                      <a:r>
                        <a:rPr lang="en-US" sz="1100" dirty="0">
                          <a:effectLst/>
                        </a:rPr>
                        <a:t>per Hour)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Distance From Launch Site</a:t>
                      </a:r>
                      <a:r>
                        <a:rPr lang="en-US" sz="1100" baseline="0" dirty="0" smtClean="0">
                          <a:effectLst/>
                        </a:rPr>
                        <a:t>       (Upper Airframe)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Distance From Launch Site</a:t>
                      </a:r>
                      <a:r>
                        <a:rPr lang="en-US" sz="1100" baseline="0" dirty="0" smtClean="0">
                          <a:effectLst/>
                        </a:rPr>
                        <a:t>       (Lower Airframe)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640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1159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1158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1778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1775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2397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2393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3016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157484" y="3384884"/>
            <a:ext cx="3615092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Lateral Drift Due to Wind, 5° Launch Angle with the Wind</a:t>
            </a:r>
            <a:endParaRPr kumimoji="0" lang="en-US" altLang="en-US" sz="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52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Vehicle </a:t>
            </a:r>
            <a:r>
              <a:rPr lang="en-US" dirty="0" smtClean="0"/>
              <a:t>Performance </a:t>
            </a:r>
            <a:r>
              <a:rPr lang="en-US" dirty="0"/>
              <a:t>- </a:t>
            </a:r>
            <a:r>
              <a:rPr lang="en-US" dirty="0" smtClean="0"/>
              <a:t>Wind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9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876281"/>
              </p:ext>
            </p:extLst>
          </p:nvPr>
        </p:nvGraphicFramePr>
        <p:xfrm>
          <a:off x="1828800" y="2372417"/>
          <a:ext cx="5334000" cy="2819401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055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Wind Speed                     (Miles per Hour)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Apogee</a:t>
                      </a:r>
                      <a:r>
                        <a:rPr lang="en-US" sz="2000" baseline="0" dirty="0" smtClean="0">
                          <a:effectLst/>
                        </a:rPr>
                        <a:t> of Rocket(feet)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27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3220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27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3205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27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3150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27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3100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27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3055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447800" y="1600200"/>
            <a:ext cx="632019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en-US" sz="2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Altitude Variance Due to Wind, 5° Launch Angle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18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2720180"/>
            <a:ext cx="4876800" cy="1752600"/>
          </a:xfrm>
        </p:spPr>
        <p:txBody>
          <a:bodyPr/>
          <a:lstStyle/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Vehicle Design – Motor Selection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787337"/>
            <a:ext cx="342900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latin typeface="+mn-lt"/>
              </a:rPr>
              <a:t>AeroTech</a:t>
            </a:r>
            <a:r>
              <a:rPr lang="en-US" sz="2000" b="1" dirty="0">
                <a:latin typeface="+mn-lt"/>
              </a:rPr>
              <a:t> K805G</a:t>
            </a:r>
            <a:endParaRPr lang="en-US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Weight: 3.40 pounds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Length: 15.8 inches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Maximum: </a:t>
            </a:r>
            <a:r>
              <a:rPr lang="en-US" sz="2000" dirty="0" smtClean="0">
                <a:latin typeface="+mn-lt"/>
              </a:rPr>
              <a:t>181 </a:t>
            </a:r>
            <a:r>
              <a:rPr lang="en-US" sz="2000" dirty="0">
                <a:latin typeface="+mn-lt"/>
              </a:rPr>
              <a:t>pounds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Total impulse: </a:t>
            </a:r>
            <a:r>
              <a:rPr lang="en-US" sz="2000" dirty="0" smtClean="0">
                <a:latin typeface="+mn-lt"/>
              </a:rPr>
              <a:t>396 </a:t>
            </a:r>
            <a:r>
              <a:rPr lang="en-US" sz="2000" dirty="0" err="1">
                <a:latin typeface="+mn-lt"/>
              </a:rPr>
              <a:t>lb</a:t>
            </a:r>
            <a:r>
              <a:rPr lang="en-US" sz="2000" dirty="0">
                <a:latin typeface="+mn-lt"/>
              </a:rPr>
              <a:t>-s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Burn time: 2.2 seconds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Thrust-to-weight ratio: </a:t>
            </a:r>
            <a:r>
              <a:rPr lang="en-US" sz="2000" dirty="0" smtClean="0">
                <a:latin typeface="+mn-lt"/>
              </a:rPr>
              <a:t>9:1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258447"/>
            <a:ext cx="5320452" cy="28528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039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5638800"/>
            <a:ext cx="6858000" cy="595312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1400" b="1" dirty="0" err="1" smtClean="0"/>
              <a:t>OpenRocket</a:t>
            </a:r>
            <a:r>
              <a:rPr lang="en-US" sz="1400" b="1" dirty="0" smtClean="0"/>
              <a:t> </a:t>
            </a:r>
            <a:r>
              <a:rPr lang="en-US" sz="1400" b="1" dirty="0"/>
              <a:t>S</a:t>
            </a:r>
            <a:r>
              <a:rPr lang="en-US" sz="1400" b="1" dirty="0" smtClean="0"/>
              <a:t>imulation </a:t>
            </a:r>
            <a:r>
              <a:rPr lang="en-US" sz="1400" b="1" dirty="0"/>
              <a:t>using </a:t>
            </a:r>
            <a:r>
              <a:rPr lang="en-US" sz="1400" b="1" dirty="0" err="1"/>
              <a:t>AeroTech</a:t>
            </a:r>
            <a:r>
              <a:rPr lang="en-US" sz="1400" b="1" dirty="0"/>
              <a:t> K805G</a:t>
            </a:r>
          </a:p>
          <a:p>
            <a:pPr algn="ctr"/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/>
              <a:t>Vehicle </a:t>
            </a:r>
            <a:r>
              <a:rPr lang="en-US" sz="4000" smtClean="0"/>
              <a:t>Performance– </a:t>
            </a:r>
            <a:r>
              <a:rPr lang="en-US" sz="4000" dirty="0"/>
              <a:t>Flight Profile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76" y="1143000"/>
            <a:ext cx="8567424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385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Full Scale Launch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3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5" t="7487" r="19633" b="13988"/>
          <a:stretch>
            <a:fillRect/>
          </a:stretch>
        </p:blipFill>
        <p:spPr bwMode="auto">
          <a:xfrm rot="16200000">
            <a:off x="1631120" y="1388002"/>
            <a:ext cx="5577616" cy="42678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02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Stratologger</a:t>
            </a:r>
            <a:r>
              <a:rPr lang="en-US" dirty="0" smtClean="0"/>
              <a:t> CF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966136"/>
            <a:ext cx="5181600" cy="3554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52399" y="2743200"/>
            <a:ext cx="37863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Apogee:</a:t>
            </a:r>
            <a:r>
              <a:rPr lang="en-US" dirty="0"/>
              <a:t> </a:t>
            </a:r>
            <a:r>
              <a:rPr lang="en-US" sz="2000" dirty="0" smtClean="0">
                <a:latin typeface="+mn-lt"/>
              </a:rPr>
              <a:t>3345 </a:t>
            </a:r>
            <a:r>
              <a:rPr lang="en-US" sz="2000" dirty="0" err="1" smtClean="0">
                <a:latin typeface="+mn-lt"/>
              </a:rPr>
              <a:t>ft</a:t>
            </a:r>
            <a:endParaRPr lang="en-US" sz="2000" dirty="0" smtClean="0">
              <a:latin typeface="+mn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Time</a:t>
            </a:r>
            <a:r>
              <a:rPr lang="en-US" sz="2000" dirty="0">
                <a:latin typeface="+mn-lt"/>
              </a:rPr>
              <a:t>: </a:t>
            </a:r>
            <a:r>
              <a:rPr lang="en-US" sz="2000" dirty="0" smtClean="0">
                <a:latin typeface="+mn-lt"/>
              </a:rPr>
              <a:t>85.2 </a:t>
            </a:r>
            <a:r>
              <a:rPr lang="en-US" sz="2000" dirty="0" smtClean="0">
                <a:latin typeface="+mn-lt"/>
              </a:rPr>
              <a:t>sec</a:t>
            </a:r>
            <a:endParaRPr lang="en-US" sz="2000" dirty="0" smtClean="0">
              <a:latin typeface="+mn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Max </a:t>
            </a:r>
            <a:r>
              <a:rPr lang="en-US" sz="2000" dirty="0">
                <a:latin typeface="+mn-lt"/>
              </a:rPr>
              <a:t>Velocity: </a:t>
            </a:r>
            <a:r>
              <a:rPr lang="en-US" sz="2000" dirty="0" smtClean="0">
                <a:latin typeface="+mn-lt"/>
              </a:rPr>
              <a:t>560 </a:t>
            </a:r>
            <a:r>
              <a:rPr lang="en-US" sz="2000" dirty="0" err="1" smtClean="0">
                <a:latin typeface="+mn-lt"/>
              </a:rPr>
              <a:t>ft</a:t>
            </a:r>
            <a:r>
              <a:rPr lang="en-US" sz="2000" dirty="0" smtClean="0">
                <a:latin typeface="+mn-lt"/>
              </a:rPr>
              <a:t>/s </a:t>
            </a:r>
            <a:endParaRPr lang="en-US" sz="2000" dirty="0">
              <a:latin typeface="+mn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Apogee </a:t>
            </a:r>
            <a:r>
              <a:rPr lang="en-US" sz="2000" dirty="0">
                <a:latin typeface="+mn-lt"/>
              </a:rPr>
              <a:t>Delay: </a:t>
            </a:r>
            <a:r>
              <a:rPr lang="en-US" sz="2000" dirty="0" smtClean="0">
                <a:latin typeface="+mn-lt"/>
              </a:rPr>
              <a:t>1 sec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Main Chute Deployment: 700 </a:t>
            </a:r>
            <a:r>
              <a:rPr lang="en-US" sz="2000" dirty="0" err="1" smtClean="0">
                <a:latin typeface="+mn-lt"/>
              </a:rPr>
              <a:t>ft</a:t>
            </a:r>
            <a:endParaRPr lang="en-US" sz="2000" dirty="0">
              <a:latin typeface="+mn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2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Entacore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56587"/>
            <a:ext cx="7924800" cy="51183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35736" y="5874909"/>
            <a:ext cx="185332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b="1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Entacore</a:t>
            </a:r>
            <a:r>
              <a:rPr lang="en-US" altLang="en-US" sz="1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AIM 3.0 Data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87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AGSE DESIGN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2290" name="Picture 2" descr="C:\Users\Mitchell\Documents\AAAsenior design\FRR\FRR Pictures\AGSE Horizont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96538"/>
            <a:ext cx="5334000" cy="24806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4444" r="7500" b="24445"/>
          <a:stretch/>
        </p:blipFill>
        <p:spPr>
          <a:xfrm>
            <a:off x="457200" y="3276001"/>
            <a:ext cx="7010400" cy="30422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921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AGSE 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1266" name="Picture 2" descr="C:\Users\Mitchell\Documents\AAAsenior design\FRR\FRR Pictures\AGSE Horizontal rea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2" t="7252" r="4226" b="8144"/>
          <a:stretch/>
        </p:blipFill>
        <p:spPr bwMode="auto">
          <a:xfrm>
            <a:off x="152400" y="838200"/>
            <a:ext cx="48006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4444" r="14166" b="6667"/>
          <a:stretch/>
        </p:blipFill>
        <p:spPr>
          <a:xfrm>
            <a:off x="4715814" y="2895600"/>
            <a:ext cx="4351986" cy="33585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501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AGSE DESIGN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9218" name="Picture 2" descr="C:\Users\Mitchell\Documents\AAAsenior design\FRR\FRR Pictures\AGSE closing doo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0"/>
            <a:ext cx="4927600" cy="33047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" t="27711" b="8032"/>
          <a:stretch/>
        </p:blipFill>
        <p:spPr>
          <a:xfrm>
            <a:off x="3124200" y="3352800"/>
            <a:ext cx="5981700" cy="29179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400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AGSE DESIGN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3314" name="Picture 2" descr="C:\Users\Mitchell\Documents\AAAsenior design\FRR\FRR Pictures\AGSE Vertic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718420"/>
            <a:ext cx="5549283" cy="56089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79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AGSE Construction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69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89" t="8495" r="23077"/>
          <a:stretch>
            <a:fillRect/>
          </a:stretch>
        </p:blipFill>
        <p:spPr bwMode="auto">
          <a:xfrm rot="5400000">
            <a:off x="1022792" y="480322"/>
            <a:ext cx="2499180" cy="36721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82" y="4267200"/>
            <a:ext cx="3276600" cy="18528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930774"/>
            <a:ext cx="4660900" cy="3495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023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6276512"/>
              </p:ext>
            </p:extLst>
          </p:nvPr>
        </p:nvGraphicFramePr>
        <p:xfrm>
          <a:off x="990600" y="20574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Grab the Sample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AGSE </a:t>
            </a:r>
            <a:r>
              <a:rPr lang="en-US" dirty="0"/>
              <a:t>-</a:t>
            </a:r>
            <a:r>
              <a:rPr lang="en-US"/>
              <a:t> Progression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graphicFrame>
        <p:nvGraphicFramePr>
          <p:cNvPr id="13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211506"/>
              </p:ext>
            </p:extLst>
          </p:nvPr>
        </p:nvGraphicFramePr>
        <p:xfrm>
          <a:off x="1981200" y="28194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Insert Sample</a:t>
                      </a:r>
                      <a:r>
                        <a:rPr lang="en-US" sz="11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into Mold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4060573"/>
              </p:ext>
            </p:extLst>
          </p:nvPr>
        </p:nvGraphicFramePr>
        <p:xfrm>
          <a:off x="2895600" y="35814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Raise the Rocket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9241722"/>
              </p:ext>
            </p:extLst>
          </p:nvPr>
        </p:nvGraphicFramePr>
        <p:xfrm>
          <a:off x="3810000" y="43434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Insert the Igniter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1701271"/>
              </p:ext>
            </p:extLst>
          </p:nvPr>
        </p:nvGraphicFramePr>
        <p:xfrm>
          <a:off x="4724400" y="5109273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System Ready to Launch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9345375"/>
              </p:ext>
            </p:extLst>
          </p:nvPr>
        </p:nvGraphicFramePr>
        <p:xfrm>
          <a:off x="152400" y="1295400"/>
          <a:ext cx="1828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Start System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1" name="Left Arrow 20"/>
          <p:cNvSpPr/>
          <p:nvPr/>
        </p:nvSpPr>
        <p:spPr>
          <a:xfrm rot="13097784">
            <a:off x="2574709" y="2425211"/>
            <a:ext cx="5888697" cy="1500937"/>
          </a:xfrm>
          <a:prstGeom prst="leftArrow">
            <a:avLst>
              <a:gd name="adj1" fmla="val 40461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1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4663" y="992188"/>
            <a:ext cx="8229600" cy="3026340"/>
          </a:xfrm>
        </p:spPr>
        <p:txBody>
          <a:bodyPr/>
          <a:lstStyle/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en-US" sz="3600" dirty="0"/>
              <a:t>AGSE and Launch Vehicle</a:t>
            </a:r>
          </a:p>
          <a:p>
            <a:pPr marL="857250" lvl="3"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Kill and pause switches on AGSE</a:t>
            </a:r>
            <a:endParaRPr lang="en-US" sz="2400" dirty="0">
              <a:solidFill>
                <a:srgbClr val="000000"/>
              </a:solidFill>
            </a:endParaRPr>
          </a:p>
          <a:p>
            <a:pPr marL="857250" lvl="3"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Indicator LED on AGSE</a:t>
            </a:r>
          </a:p>
          <a:p>
            <a:pPr marL="857250" lvl="3"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Altimeter switches on Launch Vehicle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en-US" sz="3600" dirty="0"/>
              <a:t>Ground Station</a:t>
            </a:r>
          </a:p>
          <a:p>
            <a:pPr marL="857250" lvl="3"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AGSE Monitor</a:t>
            </a:r>
          </a:p>
          <a:p>
            <a:pPr marL="857250" lvl="3"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BRB900 GPS Tracker</a:t>
            </a:r>
            <a:endParaRPr lang="en-US" sz="1800" dirty="0"/>
          </a:p>
          <a:p>
            <a:endParaRPr lang="en-US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Interfaces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50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Robotic Arm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1694406"/>
            <a:ext cx="32004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4 Degrees of Freedom</a:t>
            </a:r>
            <a:endParaRPr lang="en-US" sz="2000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5:1 Gear Ratio</a:t>
            </a:r>
            <a:endParaRPr lang="en-US" sz="2000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252 degrees of rotation at each joint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Able to lift ~1 pound at 24 inches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Uses 11.4 Volt power supply and has up to 10 amp current draw</a:t>
            </a:r>
            <a:endParaRPr lang="en-US" sz="2000" dirty="0"/>
          </a:p>
        </p:txBody>
      </p:sp>
      <p:pic>
        <p:nvPicPr>
          <p:cNvPr id="2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14400"/>
            <a:ext cx="2956034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052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Gripper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76800" y="1859101"/>
            <a:ext cx="2895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Provides 2 additional Degrees of freedom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180 degrees rotation around wrist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Able to open 1.3 inches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Uses up to 6.4 Volt power supply</a:t>
            </a:r>
            <a:endParaRPr lang="en-US" sz="2000" dirty="0"/>
          </a:p>
        </p:txBody>
      </p:sp>
      <p:pic>
        <p:nvPicPr>
          <p:cNvPr id="4" name="Picture 2" descr="C:\Users\Mitchell\AppData\Local\Temp\IMG_10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32004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06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Arm Experiment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1200" y="1466195"/>
            <a:ext cx="2895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4 designated locations</a:t>
            </a:r>
          </a:p>
          <a:p>
            <a:endParaRPr lang="en-US" sz="2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Sample was placed at each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Arm commanded to move to each location several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Code used in conjunction with servo utility</a:t>
            </a:r>
          </a:p>
        </p:txBody>
      </p:sp>
      <p:pic>
        <p:nvPicPr>
          <p:cNvPr id="3074" name="Picture 2" descr="C:\Users\Mitchell\AppData\Local\Temp\IMG_37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99" y="1604099"/>
            <a:ext cx="5074801" cy="38061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80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Arm Experiment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5" name="Picture 2" descr="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57246"/>
            <a:ext cx="4053839" cy="55256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10200" y="2778580"/>
            <a:ext cx="2971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n-lt"/>
              </a:rPr>
              <a:t>Robotic arm grappling payload sample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3555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62600" y="1238250"/>
            <a:ext cx="2819400" cy="4095750"/>
          </a:xfrm>
        </p:spPr>
        <p:txBody>
          <a:bodyPr/>
          <a:lstStyle/>
          <a:p>
            <a:r>
              <a:rPr lang="en-US" dirty="0"/>
              <a:t>MATLAB used to plot arm at different servo angles</a:t>
            </a:r>
          </a:p>
          <a:p>
            <a:endParaRPr lang="en-US" sz="1800" dirty="0"/>
          </a:p>
          <a:p>
            <a:r>
              <a:rPr lang="en-US" dirty="0"/>
              <a:t>Code calculates angles in real </a:t>
            </a:r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Model of Arm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8" name="Picture 7" descr="ar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462145"/>
            <a:ext cx="4861111" cy="364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9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24400" y="1447800"/>
            <a:ext cx="3962400" cy="4114800"/>
          </a:xfrm>
        </p:spPr>
        <p:txBody>
          <a:bodyPr/>
          <a:lstStyle/>
          <a:p>
            <a:r>
              <a:rPr lang="en-US" dirty="0"/>
              <a:t>Arm can be commanded to fraction of distance to sample</a:t>
            </a:r>
          </a:p>
          <a:p>
            <a:endParaRPr lang="en-US" sz="2400" dirty="0"/>
          </a:p>
          <a:p>
            <a:r>
              <a:rPr lang="en-US" dirty="0"/>
              <a:t>Code allows camera to point at sample for imaging system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Imaging</a:t>
            </a:r>
            <a:r>
              <a:rPr lang="en-US"/>
              <a:t> System </a:t>
            </a:r>
            <a:r>
              <a:rPr lang="en-US" smtClean="0"/>
              <a:t>Integration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7" name="Picture 6" descr="arm_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68" y="1736088"/>
            <a:ext cx="4447558" cy="333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9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Imaging</a:t>
            </a:r>
            <a:r>
              <a:rPr lang="en-US"/>
              <a:t> Experiment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5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84009"/>
            <a:ext cx="38100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1"/>
          <p:cNvSpPr txBox="1"/>
          <p:nvPr/>
        </p:nvSpPr>
        <p:spPr>
          <a:xfrm>
            <a:off x="4800600" y="1082219"/>
            <a:ext cx="3657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Pictures taken at various heights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Images processed using developed </a:t>
            </a:r>
            <a:r>
              <a:rPr lang="en-US" sz="2000" dirty="0" smtClean="0">
                <a:latin typeface="+mn-lt"/>
              </a:rPr>
              <a:t>C++ scripts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Curve relates sample image properties to distance between sample and the camera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Yields relation that can be used to find the sample location for a given input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74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Imaging Experiment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1026" name="Picture 2" descr="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3" t="5956" r="13067" b="12826"/>
          <a:stretch/>
        </p:blipFill>
        <p:spPr bwMode="auto">
          <a:xfrm>
            <a:off x="304800" y="1600200"/>
            <a:ext cx="403352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9" t="8227" r="10698" b="13335"/>
          <a:stretch/>
        </p:blipFill>
        <p:spPr bwMode="auto">
          <a:xfrm>
            <a:off x="4850274" y="1600200"/>
            <a:ext cx="3894481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5"/>
          <p:cNvSpPr/>
          <p:nvPr/>
        </p:nvSpPr>
        <p:spPr>
          <a:xfrm>
            <a:off x="1048352" y="4876800"/>
            <a:ext cx="24384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Unprocessed, unfiltered image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8"/>
          <p:cNvSpPr/>
          <p:nvPr/>
        </p:nvSpPr>
        <p:spPr>
          <a:xfrm>
            <a:off x="5791200" y="4724400"/>
            <a:ext cx="22860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Processed, unfiltered image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97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00" r="7000"/>
          <a:stretch/>
        </p:blipFill>
        <p:spPr bwMode="auto">
          <a:xfrm>
            <a:off x="-228996" y="1447800"/>
            <a:ext cx="4572396" cy="343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Imaging Experiment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7" name="Rectangle 4"/>
          <p:cNvSpPr/>
          <p:nvPr/>
        </p:nvSpPr>
        <p:spPr>
          <a:xfrm>
            <a:off x="152400" y="5105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Unfiltered Imaging Experiment Sample Pixel Count vs Distance</a:t>
            </a:r>
            <a:endParaRPr lang="en-US" dirty="0"/>
          </a:p>
        </p:txBody>
      </p:sp>
      <p:pic>
        <p:nvPicPr>
          <p:cNvPr id="9" name="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447800"/>
            <a:ext cx="4572000" cy="3429000"/>
          </a:xfrm>
          <a:prstGeom prst="rect">
            <a:avLst/>
          </a:prstGeom>
        </p:spPr>
      </p:pic>
      <p:sp>
        <p:nvSpPr>
          <p:cNvPr id="10" name="Rectangle 5"/>
          <p:cNvSpPr/>
          <p:nvPr/>
        </p:nvSpPr>
        <p:spPr>
          <a:xfrm>
            <a:off x="4470400" y="5105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Unfiltered Imaging Experiment Sample Dimensions vs Distance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66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76400" y="914400"/>
            <a:ext cx="6881201" cy="4953747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dirty="0"/>
              <a:t>    </a:t>
            </a:r>
            <a:r>
              <a:rPr lang="en-US" b="1" u="sng" dirty="0"/>
              <a:t> Chain of Events</a:t>
            </a:r>
          </a:p>
          <a:p>
            <a:pPr marL="971550" lvl="1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Picture for </a:t>
            </a:r>
            <a:r>
              <a:rPr lang="en-US" dirty="0" smtClean="0"/>
              <a:t>distance</a:t>
            </a:r>
            <a:endParaRPr lang="en-US" dirty="0"/>
          </a:p>
          <a:p>
            <a:pPr marL="971550" lvl="1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Move arm half distance</a:t>
            </a:r>
          </a:p>
          <a:p>
            <a:pPr marL="971550" lvl="1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Picture for distance</a:t>
            </a:r>
          </a:p>
          <a:p>
            <a:pPr marL="971550" lvl="1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Move to 4 inches above </a:t>
            </a:r>
          </a:p>
          <a:p>
            <a:pPr marL="971550" lvl="1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>
                <a:latin typeface="Calibri" charset="0"/>
              </a:rPr>
              <a:t>Picture to confirm </a:t>
            </a:r>
          </a:p>
          <a:p>
            <a:pPr marL="971550" lvl="1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>
                <a:latin typeface="Calibri" charset="0"/>
              </a:rPr>
              <a:t>Move arm to sample </a:t>
            </a:r>
          </a:p>
          <a:p>
            <a:pPr marL="971550" lvl="1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>
                <a:latin typeface="Calibri" charset="0"/>
              </a:rPr>
              <a:t>Grapple the </a:t>
            </a:r>
            <a:r>
              <a:rPr lang="en-US" dirty="0" smtClean="0">
                <a:latin typeface="Calibri" charset="0"/>
              </a:rPr>
              <a:t>cache</a:t>
            </a:r>
            <a:endParaRPr lang="en-US" dirty="0"/>
          </a:p>
          <a:p>
            <a:pPr marL="457200" lvl="1" indent="0" algn="ctr">
              <a:buNone/>
            </a:pP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7924800" cy="688975"/>
          </a:xfrm>
        </p:spPr>
        <p:txBody>
          <a:bodyPr/>
          <a:lstStyle/>
          <a:p>
            <a:r>
              <a:rPr lang="en-US" dirty="0" smtClean="0"/>
              <a:t>Robotic Arm and Imaging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7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05400" y="1295400"/>
            <a:ext cx="3886200" cy="2971800"/>
          </a:xfrm>
        </p:spPr>
        <p:txBody>
          <a:bodyPr/>
          <a:lstStyle/>
          <a:p>
            <a:r>
              <a:rPr lang="en-US" sz="1800" dirty="0"/>
              <a:t>Planetary Gearbox Stepper Motor</a:t>
            </a:r>
            <a:endParaRPr lang="en-US" sz="1600" dirty="0"/>
          </a:p>
          <a:p>
            <a:pPr lvl="1"/>
            <a:r>
              <a:rPr lang="en-US" sz="1400" dirty="0"/>
              <a:t>Max Required Torque: 10 ft-lb</a:t>
            </a:r>
          </a:p>
          <a:p>
            <a:r>
              <a:rPr lang="en-US" sz="1800" dirty="0" smtClean="0"/>
              <a:t>Sector </a:t>
            </a:r>
            <a:r>
              <a:rPr lang="en-US" sz="1800" dirty="0"/>
              <a:t>Gear</a:t>
            </a:r>
            <a:endParaRPr lang="en-US" sz="1200" dirty="0"/>
          </a:p>
          <a:p>
            <a:pPr lvl="1"/>
            <a:r>
              <a:rPr lang="en-US" sz="1400" dirty="0"/>
              <a:t>10 inch pitch radius </a:t>
            </a:r>
          </a:p>
          <a:p>
            <a:pPr lvl="1"/>
            <a:r>
              <a:rPr lang="en-US" sz="1400" dirty="0"/>
              <a:t>1/4 </a:t>
            </a:r>
            <a:r>
              <a:rPr lang="en-US" sz="1400" dirty="0" smtClean="0"/>
              <a:t>inch steel</a:t>
            </a:r>
            <a:endParaRPr lang="en-US" sz="1400" dirty="0"/>
          </a:p>
          <a:p>
            <a:r>
              <a:rPr lang="en-US" sz="1800" dirty="0"/>
              <a:t>Drive Gear</a:t>
            </a:r>
          </a:p>
          <a:p>
            <a:pPr lvl="1"/>
            <a:r>
              <a:rPr lang="en-US" sz="1400" dirty="0"/>
              <a:t>1 inch pitch radius</a:t>
            </a:r>
          </a:p>
          <a:p>
            <a:pPr lvl="1"/>
            <a:r>
              <a:rPr lang="en-US" sz="1400" dirty="0"/>
              <a:t>3/8 inch </a:t>
            </a:r>
            <a:r>
              <a:rPr lang="en-US" sz="1400" dirty="0" smtClean="0"/>
              <a:t>steel</a:t>
            </a:r>
            <a:endParaRPr lang="en-US" sz="1400" dirty="0"/>
          </a:p>
          <a:p>
            <a:r>
              <a:rPr lang="en-US" sz="1800" dirty="0"/>
              <a:t>Rise Time</a:t>
            </a:r>
          </a:p>
          <a:p>
            <a:pPr lvl="1"/>
            <a:r>
              <a:rPr lang="en-US" sz="1400" dirty="0"/>
              <a:t>Approximately 25 seconds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Raising the Rocket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14400"/>
            <a:ext cx="4114800" cy="52855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14400"/>
            <a:ext cx="4114800" cy="52855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14400"/>
            <a:ext cx="4114800" cy="52855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14400"/>
            <a:ext cx="4114800" cy="52855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132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762000"/>
            <a:ext cx="3962400" cy="2667000"/>
          </a:xfrm>
        </p:spPr>
        <p:txBody>
          <a:bodyPr/>
          <a:lstStyle/>
          <a:p>
            <a:r>
              <a:rPr lang="en-US" sz="2000" dirty="0" smtClean="0"/>
              <a:t>Setup</a:t>
            </a:r>
            <a:r>
              <a:rPr lang="en-US" sz="2000" dirty="0"/>
              <a:t>: </a:t>
            </a:r>
          </a:p>
          <a:p>
            <a:pPr lvl="1"/>
            <a:r>
              <a:rPr lang="en-US" sz="1600" dirty="0"/>
              <a:t>12 inch radius pulley</a:t>
            </a:r>
          </a:p>
          <a:p>
            <a:pPr lvl="1"/>
            <a:r>
              <a:rPr lang="en-US" sz="1600" dirty="0"/>
              <a:t>12.5 </a:t>
            </a:r>
            <a:r>
              <a:rPr lang="en-US" sz="1600" dirty="0" err="1"/>
              <a:t>lb</a:t>
            </a:r>
            <a:r>
              <a:rPr lang="en-US" sz="1600" dirty="0"/>
              <a:t> weights hanging radially</a:t>
            </a:r>
          </a:p>
          <a:p>
            <a:pPr lvl="1"/>
            <a:r>
              <a:rPr lang="en-US" sz="1600" dirty="0"/>
              <a:t>125% of required </a:t>
            </a:r>
            <a:r>
              <a:rPr lang="en-US" sz="1600" dirty="0" smtClean="0"/>
              <a:t>torque</a:t>
            </a:r>
            <a:endParaRPr lang="en-US" sz="1600" dirty="0"/>
          </a:p>
          <a:p>
            <a:r>
              <a:rPr lang="en-US" sz="2000" dirty="0"/>
              <a:t>Results:</a:t>
            </a:r>
          </a:p>
          <a:p>
            <a:pPr lvl="1"/>
            <a:r>
              <a:rPr lang="en-US" sz="1600" dirty="0"/>
              <a:t>Verified </a:t>
            </a:r>
            <a:r>
              <a:rPr lang="en-US" sz="1600" dirty="0" smtClean="0"/>
              <a:t>stepper </a:t>
            </a:r>
            <a:r>
              <a:rPr lang="en-US" sz="1600" dirty="0"/>
              <a:t>motor capabilities on battery power (37 V)</a:t>
            </a:r>
          </a:p>
          <a:p>
            <a:pPr lvl="1"/>
            <a:r>
              <a:rPr lang="en-US" sz="1600" dirty="0"/>
              <a:t>Achieved 17.5 ft-lb </a:t>
            </a:r>
            <a:r>
              <a:rPr lang="en-US" sz="1600" dirty="0" smtClean="0"/>
              <a:t>torque </a:t>
            </a:r>
            <a:r>
              <a:rPr lang="en-US" sz="1600" dirty="0"/>
              <a:t>(2000 </a:t>
            </a:r>
            <a:r>
              <a:rPr lang="en-US" sz="1600" dirty="0" smtClean="0"/>
              <a:t>Hz)</a:t>
            </a: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Launch Rail </a:t>
            </a:r>
            <a:r>
              <a:rPr lang="en-US"/>
              <a:t>Raising </a:t>
            </a:r>
            <a:r>
              <a:rPr lang="en-US" smtClean="0"/>
              <a:t>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6" name="pictur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1" b="30527"/>
          <a:stretch/>
        </p:blipFill>
        <p:spPr bwMode="auto">
          <a:xfrm rot="5400000">
            <a:off x="3938004" y="1918511"/>
            <a:ext cx="4628165" cy="3360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7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013502"/>
              </p:ext>
            </p:extLst>
          </p:nvPr>
        </p:nvGraphicFramePr>
        <p:xfrm>
          <a:off x="533400" y="3352800"/>
          <a:ext cx="3657600" cy="26511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81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2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69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097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Function Generator Square Wave Frequency (Hz)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90 Degree Rotation Time (s)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Calculated Launch Rail Rise Time (s)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6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940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4.35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6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1250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3.73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35.2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6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1500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6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2.56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6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2.38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5867400" y="213360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806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67000" y="1066800"/>
            <a:ext cx="4038600" cy="3124200"/>
          </a:xfrm>
        </p:spPr>
        <p:txBody>
          <a:bodyPr/>
          <a:lstStyle/>
          <a:p>
            <a:r>
              <a:rPr lang="en-US" sz="1700" dirty="0"/>
              <a:t>Linear Actuator </a:t>
            </a:r>
            <a:r>
              <a:rPr lang="en-US" sz="1700" dirty="0" smtClean="0"/>
              <a:t>System Design Aspects:</a:t>
            </a:r>
            <a:endParaRPr lang="en-US" sz="1700" dirty="0"/>
          </a:p>
          <a:p>
            <a:pPr lvl="1"/>
            <a:r>
              <a:rPr lang="en-US" sz="1400" dirty="0"/>
              <a:t>Stepper motor rotates threaded </a:t>
            </a:r>
            <a:r>
              <a:rPr lang="en-US" sz="1400" dirty="0" smtClean="0"/>
              <a:t>rod</a:t>
            </a:r>
          </a:p>
          <a:p>
            <a:pPr lvl="1"/>
            <a:r>
              <a:rPr lang="en-US" sz="1400" dirty="0" smtClean="0"/>
              <a:t>Forward </a:t>
            </a:r>
            <a:r>
              <a:rPr lang="en-US" sz="1400" dirty="0" err="1" smtClean="0"/>
              <a:t>Delrin</a:t>
            </a:r>
            <a:r>
              <a:rPr lang="en-US" sz="1400" dirty="0" smtClean="0"/>
              <a:t> bearing supports rod</a:t>
            </a:r>
            <a:endParaRPr lang="en-US" sz="1400" dirty="0"/>
          </a:p>
          <a:p>
            <a:pPr lvl="1"/>
            <a:r>
              <a:rPr lang="en-US" sz="1400" dirty="0"/>
              <a:t>Threaded </a:t>
            </a:r>
            <a:r>
              <a:rPr lang="en-US" sz="1400" dirty="0" err="1"/>
              <a:t>Delrin</a:t>
            </a:r>
            <a:r>
              <a:rPr lang="en-US" sz="1400" dirty="0"/>
              <a:t> </a:t>
            </a:r>
            <a:r>
              <a:rPr lang="en-US" sz="1400" dirty="0" smtClean="0"/>
              <a:t>square </a:t>
            </a:r>
            <a:r>
              <a:rPr lang="en-US" sz="1400" dirty="0"/>
              <a:t>plate moves vertically due to side </a:t>
            </a:r>
            <a:r>
              <a:rPr lang="en-US" sz="1400" dirty="0" smtClean="0"/>
              <a:t>plates</a:t>
            </a:r>
            <a:endParaRPr lang="en-US" sz="1400" dirty="0"/>
          </a:p>
          <a:p>
            <a:pPr lvl="1"/>
            <a:r>
              <a:rPr lang="en-US" sz="1400" dirty="0"/>
              <a:t>Igniter on dowel moves upward into rocket </a:t>
            </a:r>
            <a:r>
              <a:rPr lang="en-US" sz="1400" dirty="0" smtClean="0"/>
              <a:t>motor</a:t>
            </a:r>
            <a:endParaRPr lang="en-US" sz="1400" dirty="0"/>
          </a:p>
          <a:p>
            <a:r>
              <a:rPr lang="en-US" sz="1700" dirty="0" smtClean="0"/>
              <a:t>Insertion Time</a:t>
            </a:r>
          </a:p>
          <a:p>
            <a:pPr lvl="1"/>
            <a:r>
              <a:rPr lang="en-US" sz="1400" dirty="0" smtClean="0"/>
              <a:t>Less than 45 seconds</a:t>
            </a:r>
          </a:p>
          <a:p>
            <a:pPr marL="0" indent="0">
              <a:buNone/>
            </a:pPr>
            <a:endParaRPr lang="en-US" sz="1700" dirty="0"/>
          </a:p>
          <a:p>
            <a:endParaRPr lang="en-US" sz="1700" dirty="0"/>
          </a:p>
          <a:p>
            <a:endParaRPr lang="en-US" sz="17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Igniter Insertion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4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6858000" y="1183640"/>
            <a:ext cx="2032520" cy="2854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40" y="1183640"/>
            <a:ext cx="21900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889" y="3631372"/>
            <a:ext cx="3662311" cy="21242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749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GPS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5" name="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55" y="1035876"/>
            <a:ext cx="7848600" cy="49284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614617" y="5976163"/>
            <a:ext cx="91723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BRB900 Test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20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AGSE </a:t>
            </a:r>
            <a:r>
              <a:rPr lang="en-US" dirty="0" smtClean="0"/>
              <a:t>- Electronics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811943"/>
            <a:ext cx="5486400" cy="538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0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90600"/>
            <a:ext cx="7467600" cy="480060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Unverified</a:t>
            </a:r>
          </a:p>
          <a:p>
            <a:r>
              <a:rPr lang="en-US" dirty="0"/>
              <a:t>Master and Pause Switches</a:t>
            </a:r>
          </a:p>
          <a:p>
            <a:r>
              <a:rPr lang="en-US" dirty="0"/>
              <a:t>Indicator Lights</a:t>
            </a:r>
          </a:p>
          <a:p>
            <a:r>
              <a:rPr lang="en-US" dirty="0"/>
              <a:t>AGSE Full System Testing</a:t>
            </a:r>
          </a:p>
          <a:p>
            <a:r>
              <a:rPr lang="en-US" dirty="0"/>
              <a:t>Making System Fully Autonomous</a:t>
            </a:r>
          </a:p>
          <a:p>
            <a:r>
              <a:rPr lang="en-US" dirty="0"/>
              <a:t>Integrating the Imaging system with the </a:t>
            </a:r>
            <a:r>
              <a:rPr lang="en-US" dirty="0" err="1"/>
              <a:t>BeagleBone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Requirement Verification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8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Conclusion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60105" y="1186320"/>
            <a:ext cx="762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Launch Vehicle to Deliver Payload to 3000 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Full Scale Predictions and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AGSE Designed to be sturdy, portable, and autonomous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AGSE Subsystem Testing Verify Mission Success</a:t>
            </a:r>
          </a:p>
        </p:txBody>
      </p:sp>
      <p:pic>
        <p:nvPicPr>
          <p:cNvPr id="7" name="Picture 2" descr="C:\Users\Mitchell\Documents\AAAsenior design\FRR\FRR Pictures\AGSE Horizont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86" y="4305199"/>
            <a:ext cx="3704599" cy="17228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5" t="7487" r="19633" b="13988"/>
          <a:stretch>
            <a:fillRect/>
          </a:stretch>
        </p:blipFill>
        <p:spPr bwMode="auto">
          <a:xfrm rot="16200000">
            <a:off x="6260717" y="3256661"/>
            <a:ext cx="3140077" cy="24027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0" t="44592" r="52083" b="37259"/>
          <a:stretch/>
        </p:blipFill>
        <p:spPr bwMode="auto">
          <a:xfrm>
            <a:off x="3992718" y="3810000"/>
            <a:ext cx="2484282" cy="22180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6337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62200" y="2910494"/>
            <a:ext cx="4191000" cy="1219200"/>
          </a:xfrm>
        </p:spPr>
        <p:txBody>
          <a:bodyPr/>
          <a:lstStyle/>
          <a:p>
            <a:pPr marL="0" indent="0">
              <a:buNone/>
            </a:pPr>
            <a:r>
              <a:rPr lang="en-US" sz="6600" dirty="0" smtClean="0"/>
              <a:t>Questions?</a:t>
            </a:r>
            <a:endParaRPr lang="en-US" sz="6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C6639-1215-4F78-942E-B031229E00CE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10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2833</TotalTime>
  <Words>1273</Words>
  <Application>Microsoft Office PowerPoint</Application>
  <PresentationFormat>On-screen Show (4:3)</PresentationFormat>
  <Paragraphs>403</Paragraphs>
  <Slides>43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1_Office Theme</vt:lpstr>
      <vt:lpstr>Department of Mechanical and Aerospace Engineering</vt:lpstr>
      <vt:lpstr>FRR Overview</vt:lpstr>
      <vt:lpstr>Vehicle Design - Layout</vt:lpstr>
      <vt:lpstr>Vehicle Design - Weight</vt:lpstr>
      <vt:lpstr>Payload Integration</vt:lpstr>
      <vt:lpstr>Flight Stability</vt:lpstr>
      <vt:lpstr>Vehicle Recovery– Event Sequence</vt:lpstr>
      <vt:lpstr>Vehicle Recovery - Parachutes</vt:lpstr>
      <vt:lpstr>Vehicle Recovery - Avionics</vt:lpstr>
      <vt:lpstr>Vehicle Recovery System - Tests </vt:lpstr>
      <vt:lpstr>Mission Performance – Kinetic Energy</vt:lpstr>
      <vt:lpstr>Vehicle Recovery - Wind Drift</vt:lpstr>
      <vt:lpstr>Vehicle Performance - Wind</vt:lpstr>
      <vt:lpstr>Vehicle Design – Motor Selection</vt:lpstr>
      <vt:lpstr>Vehicle Performance– Flight Profile</vt:lpstr>
      <vt:lpstr>Full Scale Launch</vt:lpstr>
      <vt:lpstr>Stratologger CF Data</vt:lpstr>
      <vt:lpstr>Entacore Data</vt:lpstr>
      <vt:lpstr>AGSE DESIGN</vt:lpstr>
      <vt:lpstr>AGSE DESIGN</vt:lpstr>
      <vt:lpstr>AGSE DESIGN</vt:lpstr>
      <vt:lpstr>AGSE DESIGN</vt:lpstr>
      <vt:lpstr>AGSE Construction</vt:lpstr>
      <vt:lpstr>AGSE - Progression</vt:lpstr>
      <vt:lpstr>Interfaces</vt:lpstr>
      <vt:lpstr>Robotic Arm</vt:lpstr>
      <vt:lpstr>Gripper</vt:lpstr>
      <vt:lpstr>Arm Experiment</vt:lpstr>
      <vt:lpstr>Arm Experiment</vt:lpstr>
      <vt:lpstr>Model of Arm</vt:lpstr>
      <vt:lpstr>Imaging System Integration</vt:lpstr>
      <vt:lpstr>Imaging Experiment</vt:lpstr>
      <vt:lpstr>Imaging Experiment</vt:lpstr>
      <vt:lpstr>Imaging Experiment</vt:lpstr>
      <vt:lpstr>Robotic Arm and Imaging</vt:lpstr>
      <vt:lpstr>Raising the Rocket</vt:lpstr>
      <vt:lpstr>Launch Rail Raising Testing</vt:lpstr>
      <vt:lpstr>Igniter Insertion</vt:lpstr>
      <vt:lpstr>GPS Testing</vt:lpstr>
      <vt:lpstr>AGSE - Electronics</vt:lpstr>
      <vt:lpstr>Requirement Verification</vt:lpstr>
      <vt:lpstr>Conclusion</vt:lpstr>
      <vt:lpstr>PowerPoint Presentation</vt:lpstr>
    </vt:vector>
  </TitlesOfParts>
  <Company>NCSU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heeter</dc:creator>
  <cp:lastModifiedBy>Chris Celestino</cp:lastModifiedBy>
  <cp:revision>390</cp:revision>
  <dcterms:created xsi:type="dcterms:W3CDTF">2014-04-18T03:25:12Z</dcterms:created>
  <dcterms:modified xsi:type="dcterms:W3CDTF">2015-03-25T00:52:36Z</dcterms:modified>
</cp:coreProperties>
</file>