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6" r:id="rId2"/>
    <p:sldId id="257" r:id="rId3"/>
    <p:sldId id="258" r:id="rId4"/>
    <p:sldId id="342" r:id="rId5"/>
    <p:sldId id="318" r:id="rId6"/>
    <p:sldId id="356" r:id="rId7"/>
    <p:sldId id="322" r:id="rId8"/>
    <p:sldId id="357" r:id="rId9"/>
    <p:sldId id="279" r:id="rId10"/>
    <p:sldId id="321" r:id="rId11"/>
    <p:sldId id="344" r:id="rId12"/>
    <p:sldId id="354" r:id="rId13"/>
    <p:sldId id="355" r:id="rId14"/>
    <p:sldId id="320" r:id="rId15"/>
    <p:sldId id="277" r:id="rId16"/>
    <p:sldId id="280" r:id="rId17"/>
    <p:sldId id="358" r:id="rId18"/>
    <p:sldId id="352" r:id="rId19"/>
    <p:sldId id="353" r:id="rId20"/>
    <p:sldId id="331" r:id="rId21"/>
    <p:sldId id="345" r:id="rId22"/>
    <p:sldId id="346" r:id="rId23"/>
    <p:sldId id="347" r:id="rId24"/>
    <p:sldId id="348" r:id="rId25"/>
    <p:sldId id="349" r:id="rId26"/>
    <p:sldId id="350" r:id="rId27"/>
    <p:sldId id="339" r:id="rId28"/>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170F4"/>
    <a:srgbClr val="EE1241"/>
    <a:srgbClr val="E31B1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779" autoAdjust="0"/>
    <p:restoredTop sz="89065" autoAdjust="0"/>
  </p:normalViewPr>
  <p:slideViewPr>
    <p:cSldViewPr>
      <p:cViewPr varScale="1">
        <p:scale>
          <a:sx n="64" d="100"/>
          <a:sy n="64" d="100"/>
        </p:scale>
        <p:origin x="-108" y="-45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A487095C-A63B-41EE-A22C-6980868AC149}" type="datetimeFigureOut">
              <a:rPr lang="en-US"/>
              <a:pPr>
                <a:defRPr/>
              </a:pPr>
              <a:t>2/15/2014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4AB73DF0-0260-4A9B-AEA0-B1902D54ED24}" type="slidenum">
              <a:rPr lang="en-US"/>
              <a:pPr>
                <a:defRPr/>
              </a:pPr>
              <a:t>‹#›</a:t>
            </a:fld>
            <a:endParaRPr lang="en-US"/>
          </a:p>
        </p:txBody>
      </p:sp>
    </p:spTree>
    <p:extLst>
      <p:ext uri="{BB962C8B-B14F-4D97-AF65-F5344CB8AC3E}">
        <p14:creationId xmlns:p14="http://schemas.microsoft.com/office/powerpoint/2010/main" val="363367950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p:cNvSpPr>
            <a:spLocks noGrp="1" noRot="1" noChangeAspect="1" noTextEdit="1"/>
          </p:cNvSpPr>
          <p:nvPr>
            <p:ph type="sldImg"/>
          </p:nvPr>
        </p:nvSpPr>
        <p:spPr bwMode="auto">
          <a:noFill/>
          <a:ln>
            <a:solidFill>
              <a:srgbClr val="000000"/>
            </a:solidFill>
            <a:miter lim="800000"/>
            <a:headEnd/>
            <a:tailEnd/>
          </a:ln>
        </p:spPr>
      </p:sp>
      <p:sp>
        <p:nvSpPr>
          <p:cNvPr id="717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1946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8A6896C-03DF-41BD-90E1-71C6E7F9D3DE}" type="slidenum">
              <a:rPr lang="en-US" smtClean="0"/>
              <a:pPr fontAlgn="base">
                <a:spcBef>
                  <a:spcPct val="0"/>
                </a:spcBef>
                <a:spcAft>
                  <a:spcPct val="0"/>
                </a:spcAft>
                <a:defRPr/>
              </a:pPr>
              <a:t>1</a:t>
            </a:fld>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Turned out to be shorter at 30.44 inches</a:t>
            </a:r>
          </a:p>
          <a:p>
            <a:r>
              <a:rPr lang="en-US" dirty="0" smtClean="0"/>
              <a:t>Metal tip</a:t>
            </a:r>
            <a:r>
              <a:rPr lang="en-US" baseline="0" dirty="0" smtClean="0"/>
              <a:t> for </a:t>
            </a:r>
            <a:r>
              <a:rPr lang="en-US" baseline="0" dirty="0" err="1" smtClean="0"/>
              <a:t>pitot</a:t>
            </a:r>
            <a:r>
              <a:rPr lang="en-US" baseline="0" dirty="0" smtClean="0"/>
              <a:t> tube, Removable </a:t>
            </a:r>
          </a:p>
          <a:p>
            <a:endParaRPr lang="en-US" dirty="0"/>
          </a:p>
        </p:txBody>
      </p:sp>
      <p:sp>
        <p:nvSpPr>
          <p:cNvPr id="4" name="Slide Number Placeholder 3"/>
          <p:cNvSpPr>
            <a:spLocks noGrp="1"/>
          </p:cNvSpPr>
          <p:nvPr>
            <p:ph type="sldNum" sz="quarter" idx="10"/>
          </p:nvPr>
        </p:nvSpPr>
        <p:spPr/>
        <p:txBody>
          <a:bodyPr/>
          <a:lstStyle/>
          <a:p>
            <a:pPr>
              <a:defRPr/>
            </a:pPr>
            <a:fld id="{4AB73DF0-0260-4A9B-AEA0-B1902D54ED24}" type="slidenum">
              <a:rPr lang="en-US" smtClean="0"/>
              <a:pPr>
                <a:defRPr/>
              </a:pPr>
              <a:t>5</a:t>
            </a:fld>
            <a:endParaRPr lang="en-US"/>
          </a:p>
        </p:txBody>
      </p:sp>
    </p:spTree>
    <p:extLst>
      <p:ext uri="{BB962C8B-B14F-4D97-AF65-F5344CB8AC3E}">
        <p14:creationId xmlns:p14="http://schemas.microsoft.com/office/powerpoint/2010/main" val="7154275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Tip</a:t>
            </a:r>
            <a:r>
              <a:rPr lang="en-US" baseline="0" dirty="0" smtClean="0"/>
              <a:t> to tip fiberglass </a:t>
            </a:r>
            <a:r>
              <a:rPr lang="en-US" dirty="0" smtClean="0"/>
              <a:t>under body tube and over body tube for increased strength</a:t>
            </a:r>
            <a:r>
              <a:rPr lang="en-US" baseline="0" dirty="0" smtClean="0"/>
              <a:t> to reduce chances of fin flutter</a:t>
            </a:r>
            <a:endParaRPr lang="en-US" dirty="0"/>
          </a:p>
        </p:txBody>
      </p:sp>
      <p:sp>
        <p:nvSpPr>
          <p:cNvPr id="4" name="Slide Number Placeholder 3"/>
          <p:cNvSpPr>
            <a:spLocks noGrp="1"/>
          </p:cNvSpPr>
          <p:nvPr>
            <p:ph type="sldNum" sz="quarter" idx="10"/>
          </p:nvPr>
        </p:nvSpPr>
        <p:spPr/>
        <p:txBody>
          <a:bodyPr/>
          <a:lstStyle/>
          <a:p>
            <a:pPr>
              <a:defRPr/>
            </a:pPr>
            <a:fld id="{4AB73DF0-0260-4A9B-AEA0-B1902D54ED24}" type="slidenum">
              <a:rPr lang="en-US" smtClean="0"/>
              <a:pPr>
                <a:defRPr/>
              </a:pPr>
              <a:t>6</a:t>
            </a:fld>
            <a:endParaRPr lang="en-US"/>
          </a:p>
        </p:txBody>
      </p:sp>
    </p:spTree>
    <p:extLst>
      <p:ext uri="{BB962C8B-B14F-4D97-AF65-F5344CB8AC3E}">
        <p14:creationId xmlns:p14="http://schemas.microsoft.com/office/powerpoint/2010/main" val="27648498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Using two</a:t>
            </a:r>
            <a:r>
              <a:rPr lang="en-US" baseline="0" dirty="0" smtClean="0"/>
              <a:t> altimeters: two different manufacturers to account for possible software bugs that could cause two altimeters from same place to both malfunction.</a:t>
            </a:r>
          </a:p>
          <a:p>
            <a:r>
              <a:rPr lang="en-US" baseline="0" dirty="0" smtClean="0"/>
              <a:t>Using third parachute attached to the nose to help pull the deployment bag so the main chute has less chance of failure. Nose cone will be separated from the rest of rocket. Will be connected to the its on small chute and the deployment bag.</a:t>
            </a:r>
          </a:p>
          <a:p>
            <a:r>
              <a:rPr lang="en-US" dirty="0" smtClean="0"/>
              <a:t>A semi-ellipsoidal canopy may employ significantly less fabric than either the hemispherical or </a:t>
            </a:r>
            <a:r>
              <a:rPr lang="en-US" dirty="0" err="1" smtClean="0"/>
              <a:t>parasheet</a:t>
            </a:r>
            <a:r>
              <a:rPr lang="en-US" dirty="0" smtClean="0"/>
              <a:t> type. This is an important consideration for rockets, where mass and volume must be minimized.</a:t>
            </a:r>
            <a:endParaRPr lang="en-US" baseline="0" dirty="0" smtClean="0"/>
          </a:p>
        </p:txBody>
      </p:sp>
      <p:sp>
        <p:nvSpPr>
          <p:cNvPr id="4" name="Slide Number Placeholder 3"/>
          <p:cNvSpPr>
            <a:spLocks noGrp="1"/>
          </p:cNvSpPr>
          <p:nvPr>
            <p:ph type="sldNum" sz="quarter" idx="10"/>
          </p:nvPr>
        </p:nvSpPr>
        <p:spPr/>
        <p:txBody>
          <a:bodyPr/>
          <a:lstStyle/>
          <a:p>
            <a:pPr>
              <a:defRPr/>
            </a:pPr>
            <a:fld id="{4AB73DF0-0260-4A9B-AEA0-B1902D54ED24}" type="slidenum">
              <a:rPr lang="en-US" smtClean="0"/>
              <a:pPr>
                <a:defRPr/>
              </a:pPr>
              <a:t>7</a:t>
            </a:fld>
            <a:endParaRPr lang="en-US"/>
          </a:p>
        </p:txBody>
      </p:sp>
    </p:spTree>
    <p:extLst>
      <p:ext uri="{BB962C8B-B14F-4D97-AF65-F5344CB8AC3E}">
        <p14:creationId xmlns:p14="http://schemas.microsoft.com/office/powerpoint/2010/main" val="26317277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Access to payload</a:t>
            </a:r>
            <a:r>
              <a:rPr lang="en-US" baseline="0" dirty="0" smtClean="0"/>
              <a:t> and avionics will be screwed together prior to launch. </a:t>
            </a:r>
            <a:endParaRPr lang="en-US" dirty="0"/>
          </a:p>
        </p:txBody>
      </p:sp>
      <p:sp>
        <p:nvSpPr>
          <p:cNvPr id="4" name="Slide Number Placeholder 3"/>
          <p:cNvSpPr>
            <a:spLocks noGrp="1"/>
          </p:cNvSpPr>
          <p:nvPr>
            <p:ph type="sldNum" sz="quarter" idx="10"/>
          </p:nvPr>
        </p:nvSpPr>
        <p:spPr/>
        <p:txBody>
          <a:bodyPr/>
          <a:lstStyle/>
          <a:p>
            <a:pPr>
              <a:defRPr/>
            </a:pPr>
            <a:fld id="{4AB73DF0-0260-4A9B-AEA0-B1902D54ED24}" type="slidenum">
              <a:rPr lang="en-US" smtClean="0"/>
              <a:pPr>
                <a:defRPr/>
              </a:pPr>
              <a:t>9</a:t>
            </a:fld>
            <a:endParaRPr lang="en-US"/>
          </a:p>
        </p:txBody>
      </p:sp>
    </p:spTree>
    <p:extLst>
      <p:ext uri="{BB962C8B-B14F-4D97-AF65-F5344CB8AC3E}">
        <p14:creationId xmlns:p14="http://schemas.microsoft.com/office/powerpoint/2010/main" val="33061324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Max Natural Frequency= 37.8 rad/s occurs just prior to motor</a:t>
            </a:r>
            <a:r>
              <a:rPr lang="en-US" baseline="0" dirty="0" smtClean="0"/>
              <a:t> burnout. Will use this number to determine sample rate. (10*</a:t>
            </a:r>
            <a:r>
              <a:rPr lang="en-US" baseline="0" dirty="0" err="1" smtClean="0"/>
              <a:t>Wn</a:t>
            </a:r>
            <a:r>
              <a:rPr lang="en-US" baseline="0" dirty="0" smtClean="0"/>
              <a:t>=sample rate)</a:t>
            </a:r>
          </a:p>
          <a:p>
            <a:r>
              <a:rPr lang="en-US" baseline="0" dirty="0" smtClean="0"/>
              <a:t>Inertia is calculated from </a:t>
            </a:r>
            <a:r>
              <a:rPr lang="en-US" baseline="0" dirty="0" err="1" smtClean="0"/>
              <a:t>OpenRocket</a:t>
            </a:r>
            <a:r>
              <a:rPr lang="en-US" baseline="0" dirty="0" smtClean="0"/>
              <a:t>. C1 has to be calculated but uses numbers from </a:t>
            </a:r>
            <a:r>
              <a:rPr lang="en-US" baseline="0" dirty="0" err="1" smtClean="0"/>
              <a:t>OpenRocket</a:t>
            </a:r>
            <a:r>
              <a:rPr lang="en-US" baseline="0" dirty="0" smtClean="0"/>
              <a:t>.</a:t>
            </a:r>
          </a:p>
          <a:p>
            <a:r>
              <a:rPr lang="en-US" baseline="0" dirty="0" smtClean="0"/>
              <a:t>Website Reference to equations. http://openrocket.trans.free.fr/index.php?option=com_content&amp;view=article&amp;id=18&amp;Itemid=15&amp;lang=en</a:t>
            </a:r>
            <a:endParaRPr lang="en-US" dirty="0"/>
          </a:p>
        </p:txBody>
      </p:sp>
      <p:sp>
        <p:nvSpPr>
          <p:cNvPr id="4" name="Slide Number Placeholder 3"/>
          <p:cNvSpPr>
            <a:spLocks noGrp="1"/>
          </p:cNvSpPr>
          <p:nvPr>
            <p:ph type="sldNum" sz="quarter" idx="10"/>
          </p:nvPr>
        </p:nvSpPr>
        <p:spPr/>
        <p:txBody>
          <a:bodyPr/>
          <a:lstStyle/>
          <a:p>
            <a:pPr>
              <a:defRPr/>
            </a:pPr>
            <a:fld id="{4AB73DF0-0260-4A9B-AEA0-B1902D54ED24}" type="slidenum">
              <a:rPr lang="en-US" smtClean="0"/>
              <a:pPr>
                <a:defRPr/>
              </a:pPr>
              <a:t>10</a:t>
            </a:fld>
            <a:endParaRPr lang="en-US"/>
          </a:p>
        </p:txBody>
      </p:sp>
    </p:spTree>
    <p:extLst>
      <p:ext uri="{BB962C8B-B14F-4D97-AF65-F5344CB8AC3E}">
        <p14:creationId xmlns:p14="http://schemas.microsoft.com/office/powerpoint/2010/main" val="24042307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Discuss components in detail,</a:t>
            </a:r>
            <a:r>
              <a:rPr lang="en-US" baseline="0" dirty="0" smtClean="0"/>
              <a:t> </a:t>
            </a:r>
            <a:r>
              <a:rPr lang="en-US" baseline="0" dirty="0" err="1" smtClean="0"/>
              <a:t>ie</a:t>
            </a:r>
            <a:r>
              <a:rPr lang="en-US" baseline="0" dirty="0" smtClean="0"/>
              <a:t> what each does </a:t>
            </a:r>
            <a:r>
              <a:rPr lang="en-US" baseline="0" dirty="0" err="1" smtClean="0"/>
              <a:t>manuf</a:t>
            </a:r>
            <a:r>
              <a:rPr lang="en-US" baseline="0" dirty="0" smtClean="0"/>
              <a:t> item number </a:t>
            </a:r>
            <a:r>
              <a:rPr lang="en-US" baseline="0" dirty="0" err="1" smtClean="0"/>
              <a:t>etc</a:t>
            </a:r>
            <a:endParaRPr lang="en-US" dirty="0"/>
          </a:p>
        </p:txBody>
      </p:sp>
      <p:sp>
        <p:nvSpPr>
          <p:cNvPr id="4" name="Slide Number Placeholder 3"/>
          <p:cNvSpPr>
            <a:spLocks noGrp="1"/>
          </p:cNvSpPr>
          <p:nvPr>
            <p:ph type="sldNum" sz="quarter" idx="10"/>
          </p:nvPr>
        </p:nvSpPr>
        <p:spPr/>
        <p:txBody>
          <a:bodyPr/>
          <a:lstStyle/>
          <a:p>
            <a:pPr>
              <a:defRPr/>
            </a:pPr>
            <a:fld id="{4AB73DF0-0260-4A9B-AEA0-B1902D54ED24}" type="slidenum">
              <a:rPr lang="en-US" smtClean="0"/>
              <a:pPr>
                <a:defRPr/>
              </a:pPr>
              <a:t>14</a:t>
            </a:fld>
            <a:endParaRPr lang="en-US"/>
          </a:p>
        </p:txBody>
      </p:sp>
    </p:spTree>
    <p:extLst>
      <p:ext uri="{BB962C8B-B14F-4D97-AF65-F5344CB8AC3E}">
        <p14:creationId xmlns:p14="http://schemas.microsoft.com/office/powerpoint/2010/main" val="30126897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sub-scale will be used to prove that the full scale is stable. Will use the same static margin that the full scale has. </a:t>
            </a:r>
          </a:p>
          <a:p>
            <a:r>
              <a:rPr lang="en-US" dirty="0" smtClean="0"/>
              <a:t>sub-scale will be used to prove recovery system for full scale. Will have two altimeters with a drogue and main parachute.</a:t>
            </a:r>
            <a:endParaRPr lang="en-US" dirty="0"/>
          </a:p>
        </p:txBody>
      </p:sp>
      <p:sp>
        <p:nvSpPr>
          <p:cNvPr id="4" name="Slide Number Placeholder 3"/>
          <p:cNvSpPr>
            <a:spLocks noGrp="1"/>
          </p:cNvSpPr>
          <p:nvPr>
            <p:ph type="sldNum" sz="quarter" idx="10"/>
          </p:nvPr>
        </p:nvSpPr>
        <p:spPr/>
        <p:txBody>
          <a:bodyPr/>
          <a:lstStyle/>
          <a:p>
            <a:pPr>
              <a:defRPr/>
            </a:pPr>
            <a:fld id="{4AB73DF0-0260-4A9B-AEA0-B1902D54ED24}" type="slidenum">
              <a:rPr lang="en-US" smtClean="0"/>
              <a:pPr>
                <a:defRPr/>
              </a:pPr>
              <a:t>15</a:t>
            </a:fld>
            <a:endParaRPr lang="en-US"/>
          </a:p>
        </p:txBody>
      </p:sp>
    </p:spTree>
    <p:extLst>
      <p:ext uri="{BB962C8B-B14F-4D97-AF65-F5344CB8AC3E}">
        <p14:creationId xmlns:p14="http://schemas.microsoft.com/office/powerpoint/2010/main" val="7536020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Discuss components in detail,</a:t>
            </a:r>
            <a:r>
              <a:rPr lang="en-US" baseline="0" dirty="0" smtClean="0"/>
              <a:t> </a:t>
            </a:r>
            <a:r>
              <a:rPr lang="en-US" baseline="0" dirty="0" err="1" smtClean="0"/>
              <a:t>ie</a:t>
            </a:r>
            <a:r>
              <a:rPr lang="en-US" baseline="0" dirty="0" smtClean="0"/>
              <a:t> what each does </a:t>
            </a:r>
            <a:r>
              <a:rPr lang="en-US" baseline="0" dirty="0" err="1" smtClean="0"/>
              <a:t>manuf</a:t>
            </a:r>
            <a:r>
              <a:rPr lang="en-US" baseline="0" dirty="0" smtClean="0"/>
              <a:t> item number </a:t>
            </a:r>
            <a:r>
              <a:rPr lang="en-US" baseline="0" dirty="0" err="1" smtClean="0"/>
              <a:t>etc</a:t>
            </a:r>
            <a:endParaRPr lang="en-US" dirty="0"/>
          </a:p>
        </p:txBody>
      </p:sp>
      <p:sp>
        <p:nvSpPr>
          <p:cNvPr id="4" name="Slide Number Placeholder 3"/>
          <p:cNvSpPr>
            <a:spLocks noGrp="1"/>
          </p:cNvSpPr>
          <p:nvPr>
            <p:ph type="sldNum" sz="quarter" idx="10"/>
          </p:nvPr>
        </p:nvSpPr>
        <p:spPr/>
        <p:txBody>
          <a:bodyPr/>
          <a:lstStyle/>
          <a:p>
            <a:pPr>
              <a:defRPr/>
            </a:pPr>
            <a:fld id="{4AB73DF0-0260-4A9B-AEA0-B1902D54ED24}" type="slidenum">
              <a:rPr lang="en-US" smtClean="0"/>
              <a:pPr>
                <a:defRPr/>
              </a:pPr>
              <a:t>17</a:t>
            </a:fld>
            <a:endParaRPr lang="en-US"/>
          </a:p>
        </p:txBody>
      </p:sp>
    </p:spTree>
    <p:extLst>
      <p:ext uri="{BB962C8B-B14F-4D97-AF65-F5344CB8AC3E}">
        <p14:creationId xmlns:p14="http://schemas.microsoft.com/office/powerpoint/2010/main" val="30126897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Mention trade offs between all three processors</a:t>
            </a:r>
            <a:r>
              <a:rPr lang="en-US" baseline="0" dirty="0" smtClean="0"/>
              <a:t> </a:t>
            </a:r>
            <a:r>
              <a:rPr lang="en-US" baseline="0" dirty="0" err="1" smtClean="0"/>
              <a:t>ie</a:t>
            </a:r>
            <a:endParaRPr lang="en-US" baseline="0" dirty="0" smtClean="0"/>
          </a:p>
          <a:p>
            <a:r>
              <a:rPr lang="en-US" baseline="0" dirty="0" smtClean="0"/>
              <a:t>Raspberry – Faster yet more difficult to interface if no </a:t>
            </a:r>
            <a:r>
              <a:rPr lang="en-US" baseline="0" dirty="0" err="1" smtClean="0"/>
              <a:t>Kernal</a:t>
            </a:r>
            <a:r>
              <a:rPr lang="en-US" baseline="0" dirty="0" smtClean="0"/>
              <a:t> exists, needs raspberry pi to </a:t>
            </a:r>
            <a:r>
              <a:rPr lang="en-US" baseline="0" dirty="0" err="1" smtClean="0"/>
              <a:t>arduino</a:t>
            </a:r>
            <a:r>
              <a:rPr lang="en-US" baseline="0" dirty="0" smtClean="0"/>
              <a:t> </a:t>
            </a:r>
            <a:r>
              <a:rPr lang="en-US" baseline="0" dirty="0" err="1" smtClean="0"/>
              <a:t>sheld</a:t>
            </a:r>
            <a:r>
              <a:rPr lang="en-US" baseline="0" dirty="0" smtClean="0"/>
              <a:t> interface board </a:t>
            </a:r>
          </a:p>
          <a:p>
            <a:r>
              <a:rPr lang="en-US" baseline="0" dirty="0" err="1" smtClean="0"/>
              <a:t>Arduino</a:t>
            </a:r>
            <a:r>
              <a:rPr lang="en-US" baseline="0" dirty="0" smtClean="0"/>
              <a:t> Due – New and middle speed but few Analog I/O’s</a:t>
            </a:r>
          </a:p>
          <a:p>
            <a:r>
              <a:rPr lang="en-US" baseline="0" dirty="0" err="1" smtClean="0"/>
              <a:t>Arduino</a:t>
            </a:r>
            <a:r>
              <a:rPr lang="en-US" baseline="0" dirty="0" smtClean="0"/>
              <a:t> Mega – Slowest But most Analog I/O’s at 16</a:t>
            </a:r>
          </a:p>
          <a:p>
            <a:endParaRPr lang="en-US" baseline="0" dirty="0" smtClean="0"/>
          </a:p>
          <a:p>
            <a:r>
              <a:rPr lang="en-US" baseline="0" dirty="0" smtClean="0"/>
              <a:t>Also mention serial port availability for GPS and IMU</a:t>
            </a:r>
            <a:endParaRPr lang="en-US" dirty="0"/>
          </a:p>
        </p:txBody>
      </p:sp>
      <p:sp>
        <p:nvSpPr>
          <p:cNvPr id="4" name="Slide Number Placeholder 3"/>
          <p:cNvSpPr>
            <a:spLocks noGrp="1"/>
          </p:cNvSpPr>
          <p:nvPr>
            <p:ph type="sldNum" sz="quarter" idx="10"/>
          </p:nvPr>
        </p:nvSpPr>
        <p:spPr/>
        <p:txBody>
          <a:bodyPr/>
          <a:lstStyle/>
          <a:p>
            <a:pPr>
              <a:defRPr/>
            </a:pPr>
            <a:fld id="{4AB73DF0-0260-4A9B-AEA0-B1902D54ED24}" type="slidenum">
              <a:rPr lang="en-US" smtClean="0"/>
              <a:pPr>
                <a:defRPr/>
              </a:pPr>
              <a:t>20</a:t>
            </a:fld>
            <a:endParaRPr lang="en-US"/>
          </a:p>
        </p:txBody>
      </p:sp>
    </p:spTree>
    <p:extLst>
      <p:ext uri="{BB962C8B-B14F-4D97-AF65-F5344CB8AC3E}">
        <p14:creationId xmlns:p14="http://schemas.microsoft.com/office/powerpoint/2010/main" val="56806718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userDrawn="1"/>
        </p:nvSpPr>
        <p:spPr>
          <a:xfrm>
            <a:off x="0" y="6426200"/>
            <a:ext cx="9144000" cy="2286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5" name="Picture 7" descr="crest_6in300p.jpg"/>
          <p:cNvPicPr>
            <a:picLocks noChangeAspect="1"/>
          </p:cNvPicPr>
          <p:nvPr userDrawn="1"/>
        </p:nvPicPr>
        <p:blipFill>
          <a:blip r:embed="rId2" cstate="print"/>
          <a:srcRect/>
          <a:stretch>
            <a:fillRect/>
          </a:stretch>
        </p:blipFill>
        <p:spPr bwMode="auto">
          <a:xfrm>
            <a:off x="914400" y="1631950"/>
            <a:ext cx="2667000" cy="3625850"/>
          </a:xfrm>
          <a:prstGeom prst="rect">
            <a:avLst/>
          </a:prstGeom>
          <a:noFill/>
          <a:ln w="9525">
            <a:noFill/>
            <a:miter lim="800000"/>
            <a:headEnd/>
            <a:tailEnd/>
          </a:ln>
        </p:spPr>
      </p:pic>
      <p:sp>
        <p:nvSpPr>
          <p:cNvPr id="2" name="Title 1"/>
          <p:cNvSpPr>
            <a:spLocks noGrp="1"/>
          </p:cNvSpPr>
          <p:nvPr>
            <p:ph type="ctrTitle"/>
          </p:nvPr>
        </p:nvSpPr>
        <p:spPr>
          <a:xfrm>
            <a:off x="0" y="454025"/>
            <a:ext cx="7924800" cy="688975"/>
          </a:xfrm>
          <a:solidFill>
            <a:srgbClr val="E31B1B"/>
          </a:solidFill>
        </p:spPr>
        <p:txBody>
          <a:bodyPr/>
          <a:lstStyle>
            <a:lvl1pPr>
              <a:defRPr>
                <a:latin typeface="+mj-lt"/>
                <a:cs typeface="Arial" pitchFamily="34" charset="0"/>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4572000" y="1600200"/>
            <a:ext cx="3657600" cy="3657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6" name="Date Placeholder 10"/>
          <p:cNvSpPr>
            <a:spLocks noGrp="1"/>
          </p:cNvSpPr>
          <p:nvPr>
            <p:ph type="dt" sz="half" idx="10"/>
          </p:nvPr>
        </p:nvSpPr>
        <p:spPr/>
        <p:txBody>
          <a:bodyPr/>
          <a:lstStyle>
            <a:lvl1pPr>
              <a:defRPr>
                <a:solidFill>
                  <a:schemeClr val="bg1">
                    <a:lumMod val="65000"/>
                  </a:schemeClr>
                </a:solidFill>
              </a:defRPr>
            </a:lvl1pPr>
          </a:lstStyle>
          <a:p>
            <a:pPr>
              <a:defRPr/>
            </a:pPr>
            <a:fld id="{DD7284E6-3B30-4BEF-9C8D-EE0F4408837D}" type="datetime1">
              <a:rPr lang="en-US"/>
              <a:pPr>
                <a:defRPr/>
              </a:pPr>
              <a:t>2/15/2014</a:t>
            </a:fld>
            <a:endParaRPr lang="en-US" dirty="0"/>
          </a:p>
        </p:txBody>
      </p:sp>
      <p:sp>
        <p:nvSpPr>
          <p:cNvPr id="7" name="Slide Number Placeholder 11"/>
          <p:cNvSpPr>
            <a:spLocks noGrp="1"/>
          </p:cNvSpPr>
          <p:nvPr>
            <p:ph type="sldNum" sz="quarter" idx="11"/>
          </p:nvPr>
        </p:nvSpPr>
        <p:spPr/>
        <p:txBody>
          <a:bodyPr/>
          <a:lstStyle>
            <a:lvl1pPr>
              <a:defRPr>
                <a:solidFill>
                  <a:schemeClr val="bg1">
                    <a:lumMod val="65000"/>
                  </a:schemeClr>
                </a:solidFill>
              </a:defRPr>
            </a:lvl1pPr>
          </a:lstStyle>
          <a:p>
            <a:pPr>
              <a:defRPr/>
            </a:pPr>
            <a:fld id="{0473DAB6-1558-436C-B8E8-850A0A84DCE6}" type="slidenum">
              <a:rPr lang="en-US"/>
              <a:pPr>
                <a:defRPr/>
              </a:pPr>
              <a:t>‹#›</a:t>
            </a:fld>
            <a:endParaRPr lang="en-US" dirty="0"/>
          </a:p>
        </p:txBody>
      </p:sp>
      <p:sp>
        <p:nvSpPr>
          <p:cNvPr id="8" name="Footer Placeholder 12"/>
          <p:cNvSpPr>
            <a:spLocks noGrp="1"/>
          </p:cNvSpPr>
          <p:nvPr>
            <p:ph type="ftr" sz="quarter" idx="12"/>
          </p:nvPr>
        </p:nvSpPr>
        <p:spPr/>
        <p:txBody>
          <a:bodyPr/>
          <a:lstStyle>
            <a:lvl1pPr>
              <a:defRPr>
                <a:solidFill>
                  <a:schemeClr val="bg1">
                    <a:lumMod val="65000"/>
                  </a:schemeClr>
                </a:solidFill>
              </a:defRPr>
            </a:lvl1pPr>
          </a:lstStyle>
          <a:p>
            <a:pPr>
              <a:defRPr/>
            </a:pPr>
            <a:r>
              <a:rPr lang="en-US"/>
              <a:t>Pre-Registration Advising</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3"/>
          <p:cNvSpPr/>
          <p:nvPr userDrawn="1"/>
        </p:nvSpPr>
        <p:spPr>
          <a:xfrm>
            <a:off x="0" y="457200"/>
            <a:ext cx="7924800" cy="685800"/>
          </a:xfrm>
          <a:prstGeom prst="rect">
            <a:avLst/>
          </a:prstGeom>
          <a:solidFill>
            <a:srgbClr val="E31B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4"/>
          <p:cNvSpPr/>
          <p:nvPr userDrawn="1"/>
        </p:nvSpPr>
        <p:spPr>
          <a:xfrm>
            <a:off x="0" y="6426200"/>
            <a:ext cx="9144000" cy="2286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6" name="Picture 8" descr="symbol_trans.gif"/>
          <p:cNvPicPr>
            <a:picLocks noChangeAspect="1"/>
          </p:cNvPicPr>
          <p:nvPr userDrawn="1"/>
        </p:nvPicPr>
        <p:blipFill>
          <a:blip r:embed="rId2" cstate="print"/>
          <a:srcRect/>
          <a:stretch>
            <a:fillRect/>
          </a:stretch>
        </p:blipFill>
        <p:spPr bwMode="auto">
          <a:xfrm>
            <a:off x="6934200" y="152400"/>
            <a:ext cx="2063750" cy="2057400"/>
          </a:xfrm>
          <a:prstGeom prst="rect">
            <a:avLst/>
          </a:prstGeom>
          <a:noFill/>
          <a:ln w="9525">
            <a:noFill/>
            <a:miter lim="800000"/>
            <a:headEnd/>
            <a:tailEnd/>
          </a:ln>
        </p:spPr>
      </p:pic>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5" name="Title 1"/>
          <p:cNvSpPr>
            <a:spLocks noGrp="1"/>
          </p:cNvSpPr>
          <p:nvPr>
            <p:ph type="ctrTitle"/>
          </p:nvPr>
        </p:nvSpPr>
        <p:spPr>
          <a:xfrm>
            <a:off x="0" y="457200"/>
            <a:ext cx="7924800" cy="688975"/>
          </a:xfrm>
          <a:noFill/>
        </p:spPr>
        <p:txBody>
          <a:bodyPr/>
          <a:lstStyle>
            <a:lvl1pPr>
              <a:defRPr>
                <a:latin typeface="+mj-lt"/>
                <a:cs typeface="Arial" pitchFamily="34" charset="0"/>
              </a:defRPr>
            </a:lvl1pPr>
          </a:lstStyle>
          <a:p>
            <a:r>
              <a:rPr lang="en-US" dirty="0" smtClean="0"/>
              <a:t>Click to edit Master title style</a:t>
            </a:r>
            <a:endParaRPr lang="en-US" dirty="0"/>
          </a:p>
        </p:txBody>
      </p:sp>
      <p:sp>
        <p:nvSpPr>
          <p:cNvPr id="7" name="Date Placeholder 3"/>
          <p:cNvSpPr>
            <a:spLocks noGrp="1"/>
          </p:cNvSpPr>
          <p:nvPr>
            <p:ph type="dt" sz="half" idx="10"/>
          </p:nvPr>
        </p:nvSpPr>
        <p:spPr/>
        <p:txBody>
          <a:bodyPr/>
          <a:lstStyle>
            <a:lvl1pPr>
              <a:defRPr>
                <a:solidFill>
                  <a:schemeClr val="bg1">
                    <a:lumMod val="65000"/>
                  </a:schemeClr>
                </a:solidFill>
              </a:defRPr>
            </a:lvl1pPr>
          </a:lstStyle>
          <a:p>
            <a:pPr>
              <a:defRPr/>
            </a:pPr>
            <a:fld id="{CCC1C99D-5506-44E5-BE33-0D9ACD0E246A}" type="datetime1">
              <a:rPr lang="en-US"/>
              <a:pPr>
                <a:defRPr/>
              </a:pPr>
              <a:t>2/15/2014</a:t>
            </a:fld>
            <a:endParaRPr lang="en-US" dirty="0"/>
          </a:p>
        </p:txBody>
      </p:sp>
      <p:sp>
        <p:nvSpPr>
          <p:cNvPr id="8" name="Footer Placeholder 4"/>
          <p:cNvSpPr>
            <a:spLocks noGrp="1"/>
          </p:cNvSpPr>
          <p:nvPr>
            <p:ph type="ftr" sz="quarter" idx="11"/>
          </p:nvPr>
        </p:nvSpPr>
        <p:spPr/>
        <p:txBody>
          <a:bodyPr/>
          <a:lstStyle>
            <a:lvl1pPr>
              <a:defRPr>
                <a:solidFill>
                  <a:schemeClr val="bg1">
                    <a:lumMod val="65000"/>
                  </a:schemeClr>
                </a:solidFill>
              </a:defRPr>
            </a:lvl1pPr>
          </a:lstStyle>
          <a:p>
            <a:pPr>
              <a:defRPr/>
            </a:pPr>
            <a:r>
              <a:rPr lang="en-US"/>
              <a:t>Pre-Registration Advising</a:t>
            </a:r>
          </a:p>
        </p:txBody>
      </p:sp>
      <p:sp>
        <p:nvSpPr>
          <p:cNvPr id="9" name="Slide Number Placeholder 5"/>
          <p:cNvSpPr>
            <a:spLocks noGrp="1"/>
          </p:cNvSpPr>
          <p:nvPr>
            <p:ph type="sldNum" sz="quarter" idx="12"/>
          </p:nvPr>
        </p:nvSpPr>
        <p:spPr/>
        <p:txBody>
          <a:bodyPr/>
          <a:lstStyle>
            <a:lvl1pPr>
              <a:defRPr>
                <a:solidFill>
                  <a:schemeClr val="bg1">
                    <a:lumMod val="65000"/>
                  </a:schemeClr>
                </a:solidFill>
              </a:defRPr>
            </a:lvl1pPr>
          </a:lstStyle>
          <a:p>
            <a:pPr>
              <a:defRPr/>
            </a:pPr>
            <a:fld id="{807C6639-1215-4F78-942E-B031229E00CE}"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B74824D1-6340-4E45-A76D-7BD7DFD3E07B}" type="datetime1">
              <a:rPr lang="en-US"/>
              <a:pPr>
                <a:defRPr/>
              </a:pPr>
              <a:t>2/15/2014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r>
              <a:rPr lang="en-US"/>
              <a:t>Pre-Registration Advising</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7E1D4041-FEDA-4ACF-9EAC-6182EC75D2EF}"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720" r:id="rId1"/>
    <p:sldLayoutId id="2147483721" r:id="rId2"/>
  </p:sldLayoutIdLst>
  <p:hf hdr="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4.JPG"/></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rtlCol="0">
            <a:normAutofit/>
          </a:bodyPr>
          <a:lstStyle/>
          <a:p>
            <a:pPr eaLnBrk="1" fontAlgn="auto" hangingPunct="1">
              <a:spcAft>
                <a:spcPts val="0"/>
              </a:spcAft>
              <a:defRPr/>
            </a:pPr>
            <a:r>
              <a:rPr lang="en-US" sz="2700" b="1" cap="small" dirty="0" smtClean="0">
                <a:solidFill>
                  <a:schemeClr val="bg1"/>
                </a:solidFill>
                <a:effectLst>
                  <a:outerShdw blurRad="38100" dist="38100" dir="2700000" algn="tl">
                    <a:srgbClr val="000000">
                      <a:alpha val="43137"/>
                    </a:srgbClr>
                  </a:outerShdw>
                </a:effectLst>
              </a:rPr>
              <a:t>Department of Mechanical and Aerospace Engineering</a:t>
            </a:r>
            <a:endParaRPr lang="en-US" sz="2700" b="1" cap="small" dirty="0">
              <a:solidFill>
                <a:schemeClr val="bg1"/>
              </a:solidFill>
              <a:effectLst>
                <a:outerShdw blurRad="38100" dist="38100" dir="2700000" algn="tl">
                  <a:srgbClr val="000000">
                    <a:alpha val="43137"/>
                  </a:srgbClr>
                </a:outerShdw>
              </a:effectLst>
            </a:endParaRPr>
          </a:p>
        </p:txBody>
      </p:sp>
      <p:sp>
        <p:nvSpPr>
          <p:cNvPr id="3" name="Subtitle 2"/>
          <p:cNvSpPr>
            <a:spLocks noGrp="1"/>
          </p:cNvSpPr>
          <p:nvPr>
            <p:ph type="subTitle" idx="1"/>
          </p:nvPr>
        </p:nvSpPr>
        <p:spPr>
          <a:xfrm>
            <a:off x="4172803" y="1600200"/>
            <a:ext cx="4384431" cy="3657600"/>
          </a:xfrm>
        </p:spPr>
        <p:txBody>
          <a:bodyPr rtlCol="0" anchor="ctr">
            <a:normAutofit/>
          </a:bodyPr>
          <a:lstStyle/>
          <a:p>
            <a:pPr eaLnBrk="1" fontAlgn="auto" hangingPunct="1">
              <a:spcAft>
                <a:spcPts val="0"/>
              </a:spcAft>
              <a:buFont typeface="Arial" pitchFamily="34" charset="0"/>
              <a:buNone/>
              <a:defRPr/>
            </a:pPr>
            <a:r>
              <a:rPr lang="en-US" sz="3300" cap="all" dirty="0" smtClean="0">
                <a:solidFill>
                  <a:schemeClr val="tx1"/>
                </a:solidFill>
              </a:rPr>
              <a:t>NASA Student Launch 2014</a:t>
            </a:r>
          </a:p>
          <a:p>
            <a:pPr eaLnBrk="1" fontAlgn="auto" hangingPunct="1">
              <a:spcAft>
                <a:spcPts val="0"/>
              </a:spcAft>
              <a:buFont typeface="Arial" pitchFamily="34" charset="0"/>
              <a:buNone/>
              <a:defRPr/>
            </a:pPr>
            <a:r>
              <a:rPr lang="en-US" sz="3300" cap="all" dirty="0" smtClean="0">
                <a:solidFill>
                  <a:schemeClr val="tx1"/>
                </a:solidFill>
              </a:rPr>
              <a:t>Preliminary Design Review</a:t>
            </a:r>
          </a:p>
          <a:p>
            <a:pPr eaLnBrk="1" fontAlgn="auto" hangingPunct="1">
              <a:spcAft>
                <a:spcPts val="0"/>
              </a:spcAft>
              <a:buFont typeface="Arial" pitchFamily="34" charset="0"/>
              <a:buNone/>
              <a:defRPr/>
            </a:pPr>
            <a:endParaRPr lang="en-US" sz="2800" cap="all" dirty="0" smtClean="0">
              <a:solidFill>
                <a:schemeClr val="tx1"/>
              </a:solidFill>
            </a:endParaRPr>
          </a:p>
        </p:txBody>
      </p:sp>
      <p:sp>
        <p:nvSpPr>
          <p:cNvPr id="4" name="Date Placeholder 3"/>
          <p:cNvSpPr>
            <a:spLocks noGrp="1"/>
          </p:cNvSpPr>
          <p:nvPr>
            <p:ph type="dt" sz="quarter" idx="10"/>
          </p:nvPr>
        </p:nvSpPr>
        <p:spPr/>
        <p:txBody>
          <a:bodyPr/>
          <a:lstStyle/>
          <a:p>
            <a:pPr>
              <a:defRPr/>
            </a:pPr>
            <a:r>
              <a:rPr lang="en-US" dirty="0" smtClean="0"/>
              <a:t>1/10/14	</a:t>
            </a:r>
            <a:endParaRPr lang="en-US" dirty="0"/>
          </a:p>
        </p:txBody>
      </p:sp>
      <p:sp>
        <p:nvSpPr>
          <p:cNvPr id="5" name="Slide Number Placeholder 4"/>
          <p:cNvSpPr>
            <a:spLocks noGrp="1"/>
          </p:cNvSpPr>
          <p:nvPr>
            <p:ph type="sldNum" sz="quarter" idx="11"/>
          </p:nvPr>
        </p:nvSpPr>
        <p:spPr/>
        <p:txBody>
          <a:bodyPr/>
          <a:lstStyle/>
          <a:p>
            <a:pPr>
              <a:defRPr/>
            </a:pPr>
            <a:fld id="{4FF36E72-D0A9-4ECA-BD51-DC8A166023D4}" type="slidenum">
              <a:rPr lang="en-US"/>
              <a:pPr>
                <a:defRPr/>
              </a:pPr>
              <a:t>1</a:t>
            </a:fld>
            <a:endParaRPr lang="en-US" dirty="0"/>
          </a:p>
        </p:txBody>
      </p:sp>
      <p:sp>
        <p:nvSpPr>
          <p:cNvPr id="6" name="Footer Placeholder 5"/>
          <p:cNvSpPr>
            <a:spLocks noGrp="1"/>
          </p:cNvSpPr>
          <p:nvPr>
            <p:ph type="ftr" sz="quarter" idx="12"/>
          </p:nvPr>
        </p:nvSpPr>
        <p:spPr/>
        <p:txBody>
          <a:bodyPr/>
          <a:lstStyle/>
          <a:p>
            <a:pPr>
              <a:defRPr/>
            </a:pPr>
            <a:r>
              <a:rPr lang="en-US" dirty="0" smtClean="0"/>
              <a:t>North Carolina State University</a:t>
            </a:r>
            <a:endParaRPr lang="en-US"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72803" y="4191000"/>
            <a:ext cx="4384432" cy="953137"/>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Content Placeholder 11"/>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823" y="5674030"/>
            <a:ext cx="8229600" cy="1183005"/>
          </a:xfrm>
        </p:spPr>
      </p:pic>
      <p:sp>
        <p:nvSpPr>
          <p:cNvPr id="10" name="Title 9"/>
          <p:cNvSpPr>
            <a:spLocks noGrp="1"/>
          </p:cNvSpPr>
          <p:nvPr>
            <p:ph type="ctrTitle"/>
          </p:nvPr>
        </p:nvSpPr>
        <p:spPr/>
        <p:txBody>
          <a:bodyPr/>
          <a:lstStyle/>
          <a:p>
            <a:r>
              <a:rPr lang="en-US" dirty="0" smtClean="0">
                <a:solidFill>
                  <a:schemeClr val="bg1"/>
                </a:solidFill>
              </a:rPr>
              <a:t>Outline</a:t>
            </a:r>
            <a:endParaRPr lang="en-US" dirty="0">
              <a:solidFill>
                <a:schemeClr val="bg1"/>
              </a:solidFill>
            </a:endParaRPr>
          </a:p>
        </p:txBody>
      </p:sp>
      <p:sp>
        <p:nvSpPr>
          <p:cNvPr id="6" name="Slide Number Placeholder 5"/>
          <p:cNvSpPr>
            <a:spLocks noGrp="1"/>
          </p:cNvSpPr>
          <p:nvPr>
            <p:ph type="sldNum" sz="quarter" idx="12"/>
          </p:nvPr>
        </p:nvSpPr>
        <p:spPr/>
        <p:txBody>
          <a:bodyPr/>
          <a:lstStyle/>
          <a:p>
            <a:fld id="{807C6639-1215-4F78-942E-B031229E00CE}" type="slidenum">
              <a:rPr lang="en-US" smtClean="0"/>
              <a:pPr/>
              <a:t>2</a:t>
            </a:fld>
            <a:endParaRPr lang="en-US" dirty="0"/>
          </a:p>
        </p:txBody>
      </p:sp>
      <p:sp>
        <p:nvSpPr>
          <p:cNvPr id="2" name="TextBox 1"/>
          <p:cNvSpPr txBox="1"/>
          <p:nvPr/>
        </p:nvSpPr>
        <p:spPr>
          <a:xfrm>
            <a:off x="304800" y="1676400"/>
            <a:ext cx="6172200" cy="3108543"/>
          </a:xfrm>
          <a:prstGeom prst="rect">
            <a:avLst/>
          </a:prstGeom>
          <a:noFill/>
        </p:spPr>
        <p:txBody>
          <a:bodyPr wrap="square" rtlCol="0">
            <a:spAutoFit/>
          </a:bodyPr>
          <a:lstStyle/>
          <a:p>
            <a:pPr marL="285750" indent="-285750">
              <a:buFont typeface="Arial" panose="020B0604020202020204" pitchFamily="34" charset="0"/>
              <a:buChar char="•"/>
            </a:pPr>
            <a:r>
              <a:rPr lang="en-US" sz="2800" dirty="0" smtClean="0"/>
              <a:t>Updates to Full-scale Rocket Design</a:t>
            </a:r>
          </a:p>
          <a:p>
            <a:pPr marL="285750" indent="-285750">
              <a:buFont typeface="Arial" panose="020B0604020202020204" pitchFamily="34" charset="0"/>
              <a:buChar char="•"/>
            </a:pPr>
            <a:r>
              <a:rPr lang="en-US" sz="2800" dirty="0" smtClean="0"/>
              <a:t>Subscale</a:t>
            </a:r>
          </a:p>
          <a:p>
            <a:pPr marL="285750" indent="-285750">
              <a:buFont typeface="Arial" panose="020B0604020202020204" pitchFamily="34" charset="0"/>
              <a:buChar char="•"/>
            </a:pPr>
            <a:r>
              <a:rPr lang="en-US" sz="2800" dirty="0" smtClean="0"/>
              <a:t>Payload</a:t>
            </a:r>
          </a:p>
          <a:p>
            <a:pPr marL="285750" indent="-285750">
              <a:buFont typeface="Arial" panose="020B0604020202020204" pitchFamily="34" charset="0"/>
              <a:buChar char="•"/>
            </a:pPr>
            <a:r>
              <a:rPr lang="en-US" sz="2800" dirty="0" smtClean="0"/>
              <a:t>Experiments</a:t>
            </a:r>
          </a:p>
          <a:p>
            <a:pPr marL="285750" indent="-285750">
              <a:buFont typeface="Arial" panose="020B0604020202020204" pitchFamily="34" charset="0"/>
              <a:buChar char="•"/>
            </a:pPr>
            <a:r>
              <a:rPr lang="en-US" sz="2800" dirty="0" smtClean="0"/>
              <a:t>Schedule</a:t>
            </a:r>
          </a:p>
          <a:p>
            <a:pPr marL="285750" indent="-285750">
              <a:buFont typeface="Arial" panose="020B0604020202020204" pitchFamily="34" charset="0"/>
              <a:buChar char="•"/>
            </a:pPr>
            <a:endParaRPr lang="en-US" sz="2800" dirty="0"/>
          </a:p>
        </p:txBody>
      </p:sp>
    </p:spTree>
    <p:extLst>
      <p:ext uri="{BB962C8B-B14F-4D97-AF65-F5344CB8AC3E}">
        <p14:creationId xmlns:p14="http://schemas.microsoft.com/office/powerpoint/2010/main" val="178572689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Content Placeholder 11"/>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5674995"/>
            <a:ext cx="8229600" cy="1183005"/>
          </a:xfrm>
        </p:spPr>
      </p:pic>
      <p:sp>
        <p:nvSpPr>
          <p:cNvPr id="10" name="Title 9"/>
          <p:cNvSpPr>
            <a:spLocks noGrp="1"/>
          </p:cNvSpPr>
          <p:nvPr>
            <p:ph type="ctrTitle"/>
          </p:nvPr>
        </p:nvSpPr>
        <p:spPr/>
        <p:txBody>
          <a:bodyPr/>
          <a:lstStyle/>
          <a:p>
            <a:r>
              <a:rPr lang="en-US" dirty="0" smtClean="0">
                <a:solidFill>
                  <a:schemeClr val="bg1"/>
                </a:solidFill>
              </a:rPr>
              <a:t>Full-Scale Overview</a:t>
            </a:r>
            <a:endParaRPr lang="en-US" dirty="0">
              <a:solidFill>
                <a:schemeClr val="bg1"/>
              </a:solidFill>
            </a:endParaRPr>
          </a:p>
        </p:txBody>
      </p:sp>
      <p:sp>
        <p:nvSpPr>
          <p:cNvPr id="6" name="Slide Number Placeholder 5"/>
          <p:cNvSpPr>
            <a:spLocks noGrp="1"/>
          </p:cNvSpPr>
          <p:nvPr>
            <p:ph type="sldNum" sz="quarter" idx="12"/>
          </p:nvPr>
        </p:nvSpPr>
        <p:spPr/>
        <p:txBody>
          <a:bodyPr/>
          <a:lstStyle/>
          <a:p>
            <a:fld id="{807C6639-1215-4F78-942E-B031229E00CE}" type="slidenum">
              <a:rPr lang="en-US" smtClean="0"/>
              <a:pPr/>
              <a:t>3</a:t>
            </a:fld>
            <a:endParaRPr lang="en-US" dirty="0"/>
          </a:p>
        </p:txBody>
      </p:sp>
      <p:sp>
        <p:nvSpPr>
          <p:cNvPr id="2" name="TextBox 1"/>
          <p:cNvSpPr txBox="1"/>
          <p:nvPr/>
        </p:nvSpPr>
        <p:spPr>
          <a:xfrm>
            <a:off x="457200" y="1600200"/>
            <a:ext cx="8077200" cy="2739211"/>
          </a:xfrm>
          <a:prstGeom prst="rect">
            <a:avLst/>
          </a:prstGeom>
          <a:noFill/>
        </p:spPr>
        <p:txBody>
          <a:bodyPr wrap="square" rtlCol="0">
            <a:spAutoFit/>
          </a:bodyPr>
          <a:lstStyle/>
          <a:p>
            <a:pPr marL="285750" indent="-285750">
              <a:buFont typeface="Arial" panose="020B0604020202020204" pitchFamily="34" charset="0"/>
              <a:buChar char="•"/>
            </a:pPr>
            <a:r>
              <a:rPr lang="en-US" sz="2800" dirty="0" smtClean="0"/>
              <a:t>Overall Dimension</a:t>
            </a:r>
          </a:p>
          <a:p>
            <a:pPr marL="742950" lvl="1" indent="-285750">
              <a:buFont typeface="Arial" panose="020B0604020202020204" pitchFamily="34" charset="0"/>
              <a:buChar char="•"/>
            </a:pPr>
            <a:r>
              <a:rPr lang="en-US" sz="2400" dirty="0" smtClean="0"/>
              <a:t>128 in. x 5.5 in.</a:t>
            </a:r>
          </a:p>
          <a:p>
            <a:pPr marL="285750" indent="-285750">
              <a:buFont typeface="Arial" panose="020B0604020202020204" pitchFamily="34" charset="0"/>
              <a:buChar char="•"/>
            </a:pPr>
            <a:r>
              <a:rPr lang="en-US" sz="2400" dirty="0" smtClean="0"/>
              <a:t>Continuous Diameter</a:t>
            </a:r>
          </a:p>
          <a:p>
            <a:pPr marL="285750" indent="-285750">
              <a:buFont typeface="Arial" panose="020B0604020202020204" pitchFamily="34" charset="0"/>
              <a:buChar char="•"/>
            </a:pPr>
            <a:r>
              <a:rPr lang="en-US" sz="2400" dirty="0" smtClean="0"/>
              <a:t>Blue Tube w/ Bi-axial FG Sleeve</a:t>
            </a:r>
          </a:p>
          <a:p>
            <a:pPr marL="285750" indent="-285750">
              <a:buFont typeface="Arial" panose="020B0604020202020204" pitchFamily="34" charset="0"/>
              <a:buChar char="•"/>
            </a:pPr>
            <a:r>
              <a:rPr lang="en-US" sz="2400" dirty="0" smtClean="0"/>
              <a:t>Boat Tail Base</a:t>
            </a:r>
          </a:p>
          <a:p>
            <a:pPr marL="742950" lvl="1" indent="-285750">
              <a:buFont typeface="Arial" panose="020B0604020202020204" pitchFamily="34" charset="0"/>
              <a:buChar char="•"/>
            </a:pPr>
            <a:endParaRPr lang="en-US" sz="2400" dirty="0"/>
          </a:p>
          <a:p>
            <a:pPr marL="742950" lvl="1" indent="-285750">
              <a:buFont typeface="Arial" panose="020B0604020202020204" pitchFamily="34" charset="0"/>
              <a:buChar char="•"/>
            </a:pPr>
            <a:endParaRPr lang="en-US" sz="2400" dirty="0" smtClean="0"/>
          </a:p>
        </p:txBody>
      </p:sp>
      <p:pic>
        <p:nvPicPr>
          <p:cNvPr id="5122" name="Picture 2" descr="C:\Users\Jess\Dropbox\Senior Design - HPRC\Fullscale CAD files\New Images For NASA\NASA Full Scale Boat Tail.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2495" t="14176" r="13105" b="14922"/>
          <a:stretch/>
        </p:blipFill>
        <p:spPr bwMode="auto">
          <a:xfrm>
            <a:off x="5250276" y="1905000"/>
            <a:ext cx="3284124" cy="1589092"/>
          </a:xfrm>
          <a:prstGeom prst="rect">
            <a:avLst/>
          </a:prstGeom>
          <a:noFill/>
          <a:extLst>
            <a:ext uri="{909E8E84-426E-40DD-AFC4-6F175D3DCCD1}">
              <a14:hiddenFill xmlns:a14="http://schemas.microsoft.com/office/drawing/2010/main">
                <a:solidFill>
                  <a:srgbClr val="FFFFFF"/>
                </a:solidFill>
              </a14:hiddenFill>
            </a:ext>
          </a:extLst>
        </p:spPr>
      </p:pic>
      <p:pic>
        <p:nvPicPr>
          <p:cNvPr id="5123" name="Picture 3" descr="C:\Users\Jess\Dropbox\Senior Design - HPRC\Fullscale CAD files\New Images For NASA\NASA Full Scale Assembly Collapsed.JPG"/>
          <p:cNvPicPr>
            <a:picLocks noChangeAspect="1" noChangeArrowheads="1"/>
          </p:cNvPicPr>
          <p:nvPr/>
        </p:nvPicPr>
        <p:blipFill rotWithShape="1">
          <a:blip r:embed="rId4">
            <a:extLst>
              <a:ext uri="{28A0092B-C50C-407E-A947-70E740481C1C}">
                <a14:useLocalDpi xmlns:a14="http://schemas.microsoft.com/office/drawing/2010/main" val="0"/>
              </a:ext>
            </a:extLst>
          </a:blip>
          <a:srcRect l="4843" t="22293" r="1867" b="22850"/>
          <a:stretch/>
        </p:blipFill>
        <p:spPr bwMode="auto">
          <a:xfrm>
            <a:off x="914400" y="3505199"/>
            <a:ext cx="7162800" cy="20605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715575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Jess\Dropbox\Senior Design - HPRC\Fullscale CAD files\New Images For NASA\NASA Full Scale Assembly.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219200"/>
            <a:ext cx="8534400" cy="4348129"/>
          </a:xfrm>
          <a:prstGeom prst="rect">
            <a:avLst/>
          </a:prstGeom>
          <a:noFill/>
          <a:extLst>
            <a:ext uri="{909E8E84-426E-40DD-AFC4-6F175D3DCCD1}">
              <a14:hiddenFill xmlns:a14="http://schemas.microsoft.com/office/drawing/2010/main">
                <a:solidFill>
                  <a:srgbClr val="FFFFFF"/>
                </a:solidFill>
              </a14:hiddenFill>
            </a:ext>
          </a:extLst>
        </p:spPr>
      </p:pic>
      <p:pic>
        <p:nvPicPr>
          <p:cNvPr id="12" name="Content Placeholder 11"/>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0" y="5674995"/>
            <a:ext cx="8229600" cy="1183005"/>
          </a:xfrm>
        </p:spPr>
      </p:pic>
      <p:sp>
        <p:nvSpPr>
          <p:cNvPr id="10" name="Title 9"/>
          <p:cNvSpPr>
            <a:spLocks noGrp="1"/>
          </p:cNvSpPr>
          <p:nvPr>
            <p:ph type="ctrTitle"/>
          </p:nvPr>
        </p:nvSpPr>
        <p:spPr/>
        <p:txBody>
          <a:bodyPr/>
          <a:lstStyle/>
          <a:p>
            <a:r>
              <a:rPr lang="en-US" dirty="0" smtClean="0">
                <a:solidFill>
                  <a:schemeClr val="bg1"/>
                </a:solidFill>
              </a:rPr>
              <a:t>Full-Scale Overview</a:t>
            </a:r>
            <a:endParaRPr lang="en-US" dirty="0">
              <a:solidFill>
                <a:schemeClr val="bg1"/>
              </a:solidFill>
            </a:endParaRPr>
          </a:p>
        </p:txBody>
      </p:sp>
      <p:sp>
        <p:nvSpPr>
          <p:cNvPr id="6" name="Slide Number Placeholder 5"/>
          <p:cNvSpPr>
            <a:spLocks noGrp="1"/>
          </p:cNvSpPr>
          <p:nvPr>
            <p:ph type="sldNum" sz="quarter" idx="12"/>
          </p:nvPr>
        </p:nvSpPr>
        <p:spPr/>
        <p:txBody>
          <a:bodyPr/>
          <a:lstStyle/>
          <a:p>
            <a:fld id="{807C6639-1215-4F78-942E-B031229E00CE}" type="slidenum">
              <a:rPr lang="en-US" smtClean="0"/>
              <a:pPr/>
              <a:t>4</a:t>
            </a:fld>
            <a:endParaRPr lang="en-US" dirty="0"/>
          </a:p>
        </p:txBody>
      </p:sp>
    </p:spTree>
    <p:extLst>
      <p:ext uri="{BB962C8B-B14F-4D97-AF65-F5344CB8AC3E}">
        <p14:creationId xmlns:p14="http://schemas.microsoft.com/office/powerpoint/2010/main" val="391425338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Jess\Dropbox\Camera Uploads\2013-11-20 16.16.13.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91000" y="1205469"/>
            <a:ext cx="2895600" cy="2162764"/>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00400" y="3368233"/>
            <a:ext cx="4527176" cy="2288761"/>
          </a:xfrm>
          <a:prstGeom prst="rect">
            <a:avLst/>
          </a:prstGeom>
        </p:spPr>
      </p:pic>
      <p:sp>
        <p:nvSpPr>
          <p:cNvPr id="10" name="Title 9"/>
          <p:cNvSpPr>
            <a:spLocks noGrp="1"/>
          </p:cNvSpPr>
          <p:nvPr>
            <p:ph type="ctrTitle"/>
          </p:nvPr>
        </p:nvSpPr>
        <p:spPr/>
        <p:txBody>
          <a:bodyPr/>
          <a:lstStyle/>
          <a:p>
            <a:r>
              <a:rPr lang="en-US" dirty="0" smtClean="0">
                <a:solidFill>
                  <a:schemeClr val="bg1"/>
                </a:solidFill>
              </a:rPr>
              <a:t>Full-Scale Overview</a:t>
            </a:r>
            <a:endParaRPr lang="en-US" dirty="0">
              <a:solidFill>
                <a:schemeClr val="bg1"/>
              </a:solidFill>
            </a:endParaRPr>
          </a:p>
        </p:txBody>
      </p:sp>
      <p:sp>
        <p:nvSpPr>
          <p:cNvPr id="5" name="Footer Placeholder 4"/>
          <p:cNvSpPr>
            <a:spLocks noGrp="1"/>
          </p:cNvSpPr>
          <p:nvPr>
            <p:ph type="ftr" sz="quarter" idx="11"/>
          </p:nvPr>
        </p:nvSpPr>
        <p:spPr/>
        <p:txBody>
          <a:bodyPr/>
          <a:lstStyle/>
          <a:p>
            <a:r>
              <a:rPr lang="en-US" dirty="0" smtClean="0"/>
              <a:t>Buck, Dillard, West</a:t>
            </a:r>
            <a:endParaRPr lang="en-US" dirty="0"/>
          </a:p>
        </p:txBody>
      </p:sp>
      <p:pic>
        <p:nvPicPr>
          <p:cNvPr id="12" name="Content Placeholder 11"/>
          <p:cNvPicPr>
            <a:picLocks noGrp="1" noChangeAspect="1"/>
          </p:cNvPicPr>
          <p:nvPr>
            <p:ph idx="1"/>
          </p:nvPr>
        </p:nvPicPr>
        <p:blipFill>
          <a:blip r:embed="rId5" cstate="print">
            <a:extLst>
              <a:ext uri="{28A0092B-C50C-407E-A947-70E740481C1C}">
                <a14:useLocalDpi xmlns:a14="http://schemas.microsoft.com/office/drawing/2010/main" val="0"/>
              </a:ext>
            </a:extLst>
          </a:blip>
          <a:stretch>
            <a:fillRect/>
          </a:stretch>
        </p:blipFill>
        <p:spPr>
          <a:xfrm>
            <a:off x="0" y="5674995"/>
            <a:ext cx="8229600" cy="1183005"/>
          </a:xfrm>
        </p:spPr>
      </p:pic>
      <p:sp>
        <p:nvSpPr>
          <p:cNvPr id="6" name="Slide Number Placeholder 5"/>
          <p:cNvSpPr>
            <a:spLocks noGrp="1"/>
          </p:cNvSpPr>
          <p:nvPr>
            <p:ph type="sldNum" sz="quarter" idx="12"/>
          </p:nvPr>
        </p:nvSpPr>
        <p:spPr/>
        <p:txBody>
          <a:bodyPr/>
          <a:lstStyle/>
          <a:p>
            <a:fld id="{807C6639-1215-4F78-942E-B031229E00CE}" type="slidenum">
              <a:rPr lang="en-US" smtClean="0"/>
              <a:pPr/>
              <a:t>5</a:t>
            </a:fld>
            <a:endParaRPr lang="en-US" dirty="0"/>
          </a:p>
        </p:txBody>
      </p:sp>
      <p:sp>
        <p:nvSpPr>
          <p:cNvPr id="2" name="TextBox 1"/>
          <p:cNvSpPr txBox="1"/>
          <p:nvPr/>
        </p:nvSpPr>
        <p:spPr>
          <a:xfrm>
            <a:off x="152400" y="1630145"/>
            <a:ext cx="8077200" cy="3108543"/>
          </a:xfrm>
          <a:prstGeom prst="rect">
            <a:avLst/>
          </a:prstGeom>
          <a:noFill/>
        </p:spPr>
        <p:txBody>
          <a:bodyPr wrap="square" rtlCol="0">
            <a:spAutoFit/>
          </a:bodyPr>
          <a:lstStyle/>
          <a:p>
            <a:pPr marL="914400" lvl="1" indent="-457200">
              <a:buFont typeface="Arial" panose="020B0604020202020204" pitchFamily="34" charset="0"/>
              <a:buChar char="•"/>
            </a:pPr>
            <a:r>
              <a:rPr lang="en-US" sz="2800" dirty="0" smtClean="0"/>
              <a:t>Nose Cone</a:t>
            </a:r>
          </a:p>
          <a:p>
            <a:pPr marL="1371600" lvl="2" indent="-457200">
              <a:buFont typeface="Arial" panose="020B0604020202020204" pitchFamily="34" charset="0"/>
              <a:buChar char="•"/>
            </a:pPr>
            <a:r>
              <a:rPr lang="en-US" sz="2800" dirty="0" err="1" smtClean="0"/>
              <a:t>Ogive</a:t>
            </a:r>
            <a:r>
              <a:rPr lang="en-US" sz="2800" dirty="0" smtClean="0"/>
              <a:t> 5:1</a:t>
            </a:r>
          </a:p>
          <a:p>
            <a:pPr marL="1828800" lvl="3" indent="-457200">
              <a:buFont typeface="Arial" panose="020B0604020202020204" pitchFamily="34" charset="0"/>
              <a:buChar char="•"/>
            </a:pPr>
            <a:r>
              <a:rPr lang="en-US" sz="2800" dirty="0" smtClean="0"/>
              <a:t>Von Karman</a:t>
            </a:r>
          </a:p>
          <a:p>
            <a:pPr marL="1828800" lvl="3" indent="-457200">
              <a:buFont typeface="Arial" panose="020B0604020202020204" pitchFamily="34" charset="0"/>
              <a:buChar char="•"/>
            </a:pPr>
            <a:r>
              <a:rPr lang="en-US" sz="2800" dirty="0" smtClean="0"/>
              <a:t>Material</a:t>
            </a:r>
          </a:p>
          <a:p>
            <a:pPr marL="1828800" lvl="3" indent="-457200">
              <a:buFont typeface="Arial" panose="020B0604020202020204" pitchFamily="34" charset="0"/>
              <a:buChar char="•"/>
            </a:pPr>
            <a:r>
              <a:rPr lang="en-US" sz="2800" dirty="0" smtClean="0"/>
              <a:t>Dimensions</a:t>
            </a:r>
          </a:p>
          <a:p>
            <a:pPr marL="1371600" lvl="2" indent="-457200">
              <a:buFont typeface="Arial" panose="020B0604020202020204" pitchFamily="34" charset="0"/>
              <a:buChar char="•"/>
            </a:pPr>
            <a:r>
              <a:rPr lang="en-US" sz="2800" dirty="0" smtClean="0"/>
              <a:t>History</a:t>
            </a:r>
          </a:p>
          <a:p>
            <a:pPr marL="914400" lvl="1" indent="-457200">
              <a:buFont typeface="Arial" panose="020B0604020202020204" pitchFamily="34" charset="0"/>
              <a:buChar char="•"/>
            </a:pPr>
            <a:r>
              <a:rPr lang="en-US" sz="2800" dirty="0" smtClean="0"/>
              <a:t>Pitot Tube</a:t>
            </a:r>
          </a:p>
        </p:txBody>
      </p:sp>
    </p:spTree>
    <p:extLst>
      <p:ext uri="{BB962C8B-B14F-4D97-AF65-F5344CB8AC3E}">
        <p14:creationId xmlns:p14="http://schemas.microsoft.com/office/powerpoint/2010/main" val="162166152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US" dirty="0" smtClean="0">
                <a:solidFill>
                  <a:schemeClr val="bg1"/>
                </a:solidFill>
              </a:rPr>
              <a:t>Fins</a:t>
            </a:r>
            <a:endParaRPr lang="en-US" dirty="0">
              <a:solidFill>
                <a:schemeClr val="bg1"/>
              </a:solidFill>
            </a:endParaRPr>
          </a:p>
        </p:txBody>
      </p:sp>
      <p:sp>
        <p:nvSpPr>
          <p:cNvPr id="4" name="Date Placeholder 3"/>
          <p:cNvSpPr>
            <a:spLocks noGrp="1"/>
          </p:cNvSpPr>
          <p:nvPr>
            <p:ph type="dt" sz="half" idx="10"/>
          </p:nvPr>
        </p:nvSpPr>
        <p:spPr/>
        <p:txBody>
          <a:bodyPr/>
          <a:lstStyle/>
          <a:p>
            <a:pPr>
              <a:defRPr/>
            </a:pPr>
            <a:fld id="{CCC1C99D-5506-44E5-BE33-0D9ACD0E246A}" type="datetime1">
              <a:rPr lang="en-US" smtClean="0"/>
              <a:pPr>
                <a:defRPr/>
              </a:pPr>
              <a:t>2/15/2014</a:t>
            </a:fld>
            <a:endParaRPr lang="en-US" dirty="0"/>
          </a:p>
        </p:txBody>
      </p:sp>
      <p:sp>
        <p:nvSpPr>
          <p:cNvPr id="5" name="Footer Placeholder 4"/>
          <p:cNvSpPr>
            <a:spLocks noGrp="1"/>
          </p:cNvSpPr>
          <p:nvPr>
            <p:ph type="ftr" sz="quarter" idx="11"/>
          </p:nvPr>
        </p:nvSpPr>
        <p:spPr/>
        <p:txBody>
          <a:bodyPr/>
          <a:lstStyle/>
          <a:p>
            <a:pPr>
              <a:defRPr/>
            </a:pPr>
            <a:r>
              <a:rPr lang="en-US" smtClean="0"/>
              <a:t>Pre-Registration Advising</a:t>
            </a:r>
            <a:endParaRPr lang="en-US"/>
          </a:p>
        </p:txBody>
      </p:sp>
      <p:sp>
        <p:nvSpPr>
          <p:cNvPr id="6" name="Slide Number Placeholder 5"/>
          <p:cNvSpPr>
            <a:spLocks noGrp="1"/>
          </p:cNvSpPr>
          <p:nvPr>
            <p:ph type="sldNum" sz="quarter" idx="12"/>
          </p:nvPr>
        </p:nvSpPr>
        <p:spPr/>
        <p:txBody>
          <a:bodyPr/>
          <a:lstStyle/>
          <a:p>
            <a:pPr>
              <a:defRPr/>
            </a:pPr>
            <a:fld id="{807C6639-1215-4F78-942E-B031229E00CE}" type="slidenum">
              <a:rPr lang="en-US" smtClean="0"/>
              <a:pPr>
                <a:defRPr/>
              </a:pPr>
              <a:t>6</a:t>
            </a:fld>
            <a:endParaRPr lang="en-US" dirty="0"/>
          </a:p>
        </p:txBody>
      </p:sp>
      <p:pic>
        <p:nvPicPr>
          <p:cNvPr id="6146" name="Picture 2" descr="C:\Users\Jess\Dropbox\Senior Design - HPRC\USLI\NASA-Proposal-FinDesign.PNG"/>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4876800" y="1782703"/>
            <a:ext cx="2530851" cy="3657600"/>
          </a:xfrm>
          <a:prstGeom prst="rect">
            <a:avLst/>
          </a:prstGeom>
          <a:noFill/>
          <a:extLst>
            <a:ext uri="{909E8E84-426E-40DD-AFC4-6F175D3DCCD1}">
              <a14:hiddenFill xmlns:a14="http://schemas.microsoft.com/office/drawing/2010/main">
                <a:solidFill>
                  <a:srgbClr val="FFFFFF"/>
                </a:solidFill>
              </a14:hiddenFill>
            </a:ext>
          </a:extLst>
        </p:spPr>
      </p:pic>
      <p:pic>
        <p:nvPicPr>
          <p:cNvPr id="8" name="Content Placeholder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bwMode="auto">
          <a:xfrm>
            <a:off x="0" y="5674995"/>
            <a:ext cx="8229600" cy="1183005"/>
          </a:xfrm>
          <a:prstGeom prst="rect">
            <a:avLst/>
          </a:prstGeom>
          <a:noFill/>
          <a:ln w="9525">
            <a:noFill/>
            <a:miter lim="800000"/>
            <a:headEnd/>
            <a:tailEnd/>
          </a:ln>
        </p:spPr>
      </p:pic>
      <p:sp>
        <p:nvSpPr>
          <p:cNvPr id="9" name="TextBox 8"/>
          <p:cNvSpPr txBox="1"/>
          <p:nvPr/>
        </p:nvSpPr>
        <p:spPr>
          <a:xfrm>
            <a:off x="228600" y="1447800"/>
            <a:ext cx="4557658" cy="3970318"/>
          </a:xfrm>
          <a:prstGeom prst="rect">
            <a:avLst/>
          </a:prstGeom>
          <a:noFill/>
        </p:spPr>
        <p:txBody>
          <a:bodyPr wrap="none" rtlCol="0">
            <a:spAutoFit/>
          </a:bodyPr>
          <a:lstStyle/>
          <a:p>
            <a:r>
              <a:rPr lang="en-US" dirty="0" smtClean="0"/>
              <a:t>Number:		4</a:t>
            </a:r>
          </a:p>
          <a:p>
            <a:r>
              <a:rPr lang="en-US" dirty="0" smtClean="0"/>
              <a:t>Root Chord:	12 inches</a:t>
            </a:r>
          </a:p>
          <a:p>
            <a:r>
              <a:rPr lang="en-US" dirty="0" smtClean="0"/>
              <a:t>Tip Chord:	4 inches</a:t>
            </a:r>
          </a:p>
          <a:p>
            <a:r>
              <a:rPr lang="en-US" dirty="0" smtClean="0"/>
              <a:t>Height:		5.5 inches</a:t>
            </a:r>
          </a:p>
          <a:p>
            <a:r>
              <a:rPr lang="en-US" dirty="0" smtClean="0"/>
              <a:t>Sweep Length:	7 inches</a:t>
            </a:r>
          </a:p>
          <a:p>
            <a:endParaRPr lang="en-US" dirty="0" smtClean="0"/>
          </a:p>
          <a:p>
            <a:r>
              <a:rPr lang="en-US" dirty="0" smtClean="0"/>
              <a:t>Material:	 3 ply of 1/16” fiberglass</a:t>
            </a:r>
          </a:p>
          <a:p>
            <a:r>
              <a:rPr lang="en-US" dirty="0"/>
              <a:t>	 </a:t>
            </a:r>
            <a:r>
              <a:rPr lang="en-US" dirty="0" smtClean="0"/>
              <a:t>2 ply of 1/8” birch plywood</a:t>
            </a:r>
          </a:p>
          <a:p>
            <a:r>
              <a:rPr lang="en-US" dirty="0"/>
              <a:t>	</a:t>
            </a:r>
            <a:r>
              <a:rPr lang="en-US" dirty="0" smtClean="0"/>
              <a:t> Tip to tip fiberglass</a:t>
            </a:r>
          </a:p>
          <a:p>
            <a:endParaRPr lang="en-US" dirty="0" smtClean="0"/>
          </a:p>
          <a:p>
            <a:r>
              <a:rPr lang="en-US" dirty="0" smtClean="0"/>
              <a:t>Strength: Fin tab will be epoxied to motor</a:t>
            </a:r>
          </a:p>
          <a:p>
            <a:r>
              <a:rPr lang="en-US" dirty="0"/>
              <a:t>	</a:t>
            </a:r>
            <a:r>
              <a:rPr lang="en-US" dirty="0" smtClean="0"/>
              <a:t> housing. Tip to tip fiberglass will</a:t>
            </a:r>
          </a:p>
          <a:p>
            <a:r>
              <a:rPr lang="en-US" dirty="0"/>
              <a:t>	</a:t>
            </a:r>
            <a:r>
              <a:rPr lang="en-US" dirty="0" smtClean="0"/>
              <a:t> be used on the motor housing</a:t>
            </a:r>
          </a:p>
          <a:p>
            <a:r>
              <a:rPr lang="en-US" dirty="0"/>
              <a:t>	</a:t>
            </a:r>
            <a:r>
              <a:rPr lang="en-US" dirty="0" smtClean="0"/>
              <a:t> and the exterior of the body tube.</a:t>
            </a:r>
            <a:endParaRPr lang="en-US" dirty="0"/>
          </a:p>
        </p:txBody>
      </p:sp>
    </p:spTree>
    <p:extLst>
      <p:ext uri="{BB962C8B-B14F-4D97-AF65-F5344CB8AC3E}">
        <p14:creationId xmlns:p14="http://schemas.microsoft.com/office/powerpoint/2010/main" val="354696598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Content Placeholder 11"/>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0" y="5674995"/>
            <a:ext cx="8229600" cy="1183005"/>
          </a:xfrm>
        </p:spPr>
      </p:pic>
      <p:sp>
        <p:nvSpPr>
          <p:cNvPr id="10" name="Title 9"/>
          <p:cNvSpPr>
            <a:spLocks noGrp="1"/>
          </p:cNvSpPr>
          <p:nvPr>
            <p:ph type="ctrTitle"/>
          </p:nvPr>
        </p:nvSpPr>
        <p:spPr/>
        <p:txBody>
          <a:bodyPr/>
          <a:lstStyle/>
          <a:p>
            <a:r>
              <a:rPr lang="en-US" dirty="0" smtClean="0">
                <a:solidFill>
                  <a:schemeClr val="bg1"/>
                </a:solidFill>
              </a:rPr>
              <a:t>Full-Scale Overview</a:t>
            </a:r>
            <a:endParaRPr lang="en-US" dirty="0">
              <a:solidFill>
                <a:schemeClr val="bg1"/>
              </a:solidFill>
            </a:endParaRPr>
          </a:p>
        </p:txBody>
      </p:sp>
      <p:sp>
        <p:nvSpPr>
          <p:cNvPr id="6" name="Slide Number Placeholder 5"/>
          <p:cNvSpPr>
            <a:spLocks noGrp="1"/>
          </p:cNvSpPr>
          <p:nvPr>
            <p:ph type="sldNum" sz="quarter" idx="12"/>
          </p:nvPr>
        </p:nvSpPr>
        <p:spPr/>
        <p:txBody>
          <a:bodyPr/>
          <a:lstStyle/>
          <a:p>
            <a:fld id="{807C6639-1215-4F78-942E-B031229E00CE}" type="slidenum">
              <a:rPr lang="en-US" smtClean="0"/>
              <a:pPr/>
              <a:t>7</a:t>
            </a:fld>
            <a:endParaRPr lang="en-US" dirty="0"/>
          </a:p>
        </p:txBody>
      </p:sp>
      <p:sp>
        <p:nvSpPr>
          <p:cNvPr id="2" name="TextBox 1"/>
          <p:cNvSpPr txBox="1"/>
          <p:nvPr/>
        </p:nvSpPr>
        <p:spPr>
          <a:xfrm>
            <a:off x="152400" y="1163256"/>
            <a:ext cx="8077200" cy="4878259"/>
          </a:xfrm>
          <a:prstGeom prst="rect">
            <a:avLst/>
          </a:prstGeom>
          <a:noFill/>
        </p:spPr>
        <p:txBody>
          <a:bodyPr wrap="square" rtlCol="0">
            <a:spAutoFit/>
          </a:bodyPr>
          <a:lstStyle/>
          <a:p>
            <a:pPr marL="285750" indent="-285750">
              <a:buFont typeface="Arial" panose="020B0604020202020204" pitchFamily="34" charset="0"/>
              <a:buChar char="•"/>
            </a:pPr>
            <a:r>
              <a:rPr lang="en-US" sz="2800" dirty="0" smtClean="0"/>
              <a:t>Altimeters</a:t>
            </a:r>
          </a:p>
          <a:p>
            <a:pPr marL="742950" lvl="1" indent="-285750">
              <a:buFont typeface="Arial" panose="020B0604020202020204" pitchFamily="34" charset="0"/>
              <a:buChar char="•"/>
            </a:pPr>
            <a:r>
              <a:rPr lang="en-US" sz="2100" dirty="0" err="1" smtClean="0"/>
              <a:t>Entacore</a:t>
            </a:r>
            <a:r>
              <a:rPr lang="en-US" sz="2100" dirty="0" smtClean="0"/>
              <a:t> AIM 3.0 and </a:t>
            </a:r>
            <a:r>
              <a:rPr lang="en-US" sz="2100" dirty="0" err="1" smtClean="0"/>
              <a:t>PerfectFlite</a:t>
            </a:r>
            <a:r>
              <a:rPr lang="en-US" sz="2100" dirty="0" smtClean="0"/>
              <a:t> </a:t>
            </a:r>
            <a:r>
              <a:rPr lang="en-US" sz="2100" dirty="0" err="1" smtClean="0"/>
              <a:t>Stratologger</a:t>
            </a:r>
            <a:r>
              <a:rPr lang="en-US" sz="2100" dirty="0" smtClean="0"/>
              <a:t> SL100</a:t>
            </a:r>
          </a:p>
          <a:p>
            <a:pPr marL="285750" indent="-285750">
              <a:buFont typeface="Arial" panose="020B0604020202020204" pitchFamily="34" charset="0"/>
              <a:buChar char="•"/>
            </a:pPr>
            <a:r>
              <a:rPr lang="en-US" sz="2800" dirty="0" smtClean="0"/>
              <a:t>Parachutes: </a:t>
            </a:r>
            <a:r>
              <a:rPr lang="en-US" sz="2400" dirty="0" smtClean="0"/>
              <a:t>Semi-ellipsoidal w/ deployment bags</a:t>
            </a:r>
            <a:endParaRPr lang="en-US" sz="2800" dirty="0" smtClean="0"/>
          </a:p>
          <a:p>
            <a:pPr marL="742950" lvl="1" indent="-285750">
              <a:buFont typeface="Arial" panose="020B0604020202020204" pitchFamily="34" charset="0"/>
              <a:buChar char="•"/>
            </a:pPr>
            <a:r>
              <a:rPr lang="en-US" sz="2400" dirty="0" smtClean="0"/>
              <a:t>Material: </a:t>
            </a:r>
            <a:r>
              <a:rPr lang="en-US" sz="2400" dirty="0" err="1" smtClean="0"/>
              <a:t>Ripstop</a:t>
            </a:r>
            <a:r>
              <a:rPr lang="en-US" sz="2400" dirty="0" smtClean="0"/>
              <a:t> Nylon</a:t>
            </a:r>
          </a:p>
          <a:p>
            <a:pPr marL="742950" lvl="1" indent="-285750">
              <a:buFont typeface="Arial" panose="020B0604020202020204" pitchFamily="34" charset="0"/>
              <a:buChar char="•"/>
            </a:pPr>
            <a:r>
              <a:rPr lang="en-US" sz="2400" dirty="0" smtClean="0"/>
              <a:t>Nose Cone</a:t>
            </a:r>
          </a:p>
          <a:p>
            <a:pPr marL="1200150" lvl="2" indent="-285750">
              <a:buFont typeface="Arial" panose="020B0604020202020204" pitchFamily="34" charset="0"/>
              <a:buChar char="•"/>
            </a:pPr>
            <a:r>
              <a:rPr lang="en-US" sz="2000" dirty="0" smtClean="0"/>
              <a:t>Diameter:		28 in.</a:t>
            </a:r>
          </a:p>
          <a:p>
            <a:pPr marL="1200150" lvl="2" indent="-285750">
              <a:buFont typeface="Arial" panose="020B0604020202020204" pitchFamily="34" charset="0"/>
              <a:buChar char="•"/>
            </a:pPr>
            <a:r>
              <a:rPr lang="en-US" sz="2000" dirty="0" smtClean="0"/>
              <a:t>Descent Rate: 	~28.6 </a:t>
            </a:r>
            <a:r>
              <a:rPr lang="en-US" sz="2000" dirty="0" err="1" smtClean="0"/>
              <a:t>ft</a:t>
            </a:r>
            <a:r>
              <a:rPr lang="en-US" sz="2000" dirty="0" smtClean="0"/>
              <a:t>/s</a:t>
            </a:r>
          </a:p>
          <a:p>
            <a:pPr marL="742950" lvl="1" indent="-285750">
              <a:buFont typeface="Arial" panose="020B0604020202020204" pitchFamily="34" charset="0"/>
              <a:buChar char="•"/>
            </a:pPr>
            <a:r>
              <a:rPr lang="en-US" sz="2400" dirty="0" smtClean="0"/>
              <a:t>Body Tube</a:t>
            </a:r>
          </a:p>
          <a:p>
            <a:pPr marL="1200150" lvl="2" indent="-285750">
              <a:buFont typeface="Arial" panose="020B0604020202020204" pitchFamily="34" charset="0"/>
              <a:buChar char="•"/>
            </a:pPr>
            <a:r>
              <a:rPr lang="en-US" sz="2000" dirty="0" smtClean="0"/>
              <a:t>Diameter:		94 in. </a:t>
            </a:r>
          </a:p>
          <a:p>
            <a:pPr marL="1200150" lvl="2" indent="-285750">
              <a:buFont typeface="Arial" panose="020B0604020202020204" pitchFamily="34" charset="0"/>
              <a:buChar char="•"/>
            </a:pPr>
            <a:r>
              <a:rPr lang="en-US" sz="2000" dirty="0" smtClean="0"/>
              <a:t>Descent Rate: 	~16.1 </a:t>
            </a:r>
            <a:r>
              <a:rPr lang="en-US" sz="2000" dirty="0" err="1" smtClean="0"/>
              <a:t>ft</a:t>
            </a:r>
            <a:r>
              <a:rPr lang="en-US" sz="2000" dirty="0" smtClean="0"/>
              <a:t>/s</a:t>
            </a:r>
          </a:p>
          <a:p>
            <a:pPr marL="742950" lvl="1" indent="-285750">
              <a:buFont typeface="Arial" panose="020B0604020202020204" pitchFamily="34" charset="0"/>
              <a:buChar char="•"/>
            </a:pPr>
            <a:r>
              <a:rPr lang="en-US" sz="2400" dirty="0" smtClean="0"/>
              <a:t>Fin Section</a:t>
            </a:r>
          </a:p>
          <a:p>
            <a:pPr marL="1200150" lvl="2" indent="-285750">
              <a:buFont typeface="Arial" panose="020B0604020202020204" pitchFamily="34" charset="0"/>
              <a:buChar char="•"/>
            </a:pPr>
            <a:r>
              <a:rPr lang="en-US" sz="2000" dirty="0" smtClean="0"/>
              <a:t>Diameter: 	</a:t>
            </a:r>
            <a:r>
              <a:rPr lang="en-US" sz="2000" smtClean="0"/>
              <a:t>	</a:t>
            </a:r>
            <a:r>
              <a:rPr lang="en-US" sz="2000" smtClean="0"/>
              <a:t>160</a:t>
            </a:r>
            <a:r>
              <a:rPr lang="en-US" sz="2000" smtClean="0"/>
              <a:t> </a:t>
            </a:r>
            <a:r>
              <a:rPr lang="en-US" sz="2000" dirty="0" smtClean="0"/>
              <a:t>in.</a:t>
            </a:r>
          </a:p>
          <a:p>
            <a:pPr marL="1200150" lvl="2" indent="-285750">
              <a:buFont typeface="Arial" panose="020B0604020202020204" pitchFamily="34" charset="0"/>
              <a:buChar char="•"/>
            </a:pPr>
            <a:r>
              <a:rPr lang="en-US" sz="2000" dirty="0" smtClean="0"/>
              <a:t>Descent Rate: 	~12.1 </a:t>
            </a:r>
            <a:r>
              <a:rPr lang="en-US" sz="2000" dirty="0" err="1" smtClean="0"/>
              <a:t>ft</a:t>
            </a:r>
            <a:r>
              <a:rPr lang="en-US" sz="2000" dirty="0" smtClean="0"/>
              <a:t>/s</a:t>
            </a:r>
          </a:p>
          <a:p>
            <a:pPr lvl="1"/>
            <a:endParaRPr lang="en-US" dirty="0"/>
          </a:p>
        </p:txBody>
      </p:sp>
    </p:spTree>
    <p:extLst>
      <p:ext uri="{BB962C8B-B14F-4D97-AF65-F5344CB8AC3E}">
        <p14:creationId xmlns:p14="http://schemas.microsoft.com/office/powerpoint/2010/main" val="81288436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US" dirty="0" smtClean="0">
                <a:solidFill>
                  <a:schemeClr val="bg1"/>
                </a:solidFill>
              </a:rPr>
              <a:t>Recovery Configuration</a:t>
            </a:r>
            <a:endParaRPr lang="en-US" dirty="0">
              <a:solidFill>
                <a:schemeClr val="bg1"/>
              </a:solidFill>
            </a:endParaRPr>
          </a:p>
        </p:txBody>
      </p:sp>
      <p:sp>
        <p:nvSpPr>
          <p:cNvPr id="4" name="Date Placeholder 3"/>
          <p:cNvSpPr>
            <a:spLocks noGrp="1"/>
          </p:cNvSpPr>
          <p:nvPr>
            <p:ph type="dt" sz="half" idx="10"/>
          </p:nvPr>
        </p:nvSpPr>
        <p:spPr/>
        <p:txBody>
          <a:bodyPr/>
          <a:lstStyle/>
          <a:p>
            <a:pPr>
              <a:defRPr/>
            </a:pPr>
            <a:fld id="{CCC1C99D-5506-44E5-BE33-0D9ACD0E246A}" type="datetime1">
              <a:rPr lang="en-US" smtClean="0"/>
              <a:pPr>
                <a:defRPr/>
              </a:pPr>
              <a:t>2/15/2014</a:t>
            </a:fld>
            <a:endParaRPr lang="en-US" dirty="0"/>
          </a:p>
        </p:txBody>
      </p:sp>
      <p:sp>
        <p:nvSpPr>
          <p:cNvPr id="5" name="Footer Placeholder 4"/>
          <p:cNvSpPr>
            <a:spLocks noGrp="1"/>
          </p:cNvSpPr>
          <p:nvPr>
            <p:ph type="ftr" sz="quarter" idx="11"/>
          </p:nvPr>
        </p:nvSpPr>
        <p:spPr/>
        <p:txBody>
          <a:bodyPr/>
          <a:lstStyle/>
          <a:p>
            <a:pPr>
              <a:defRPr/>
            </a:pPr>
            <a:r>
              <a:rPr lang="en-US" smtClean="0"/>
              <a:t>Pre-Registration Advising</a:t>
            </a:r>
            <a:endParaRPr lang="en-US"/>
          </a:p>
        </p:txBody>
      </p:sp>
      <p:sp>
        <p:nvSpPr>
          <p:cNvPr id="6" name="Slide Number Placeholder 5"/>
          <p:cNvSpPr>
            <a:spLocks noGrp="1"/>
          </p:cNvSpPr>
          <p:nvPr>
            <p:ph type="sldNum" sz="quarter" idx="12"/>
          </p:nvPr>
        </p:nvSpPr>
        <p:spPr/>
        <p:txBody>
          <a:bodyPr/>
          <a:lstStyle/>
          <a:p>
            <a:pPr>
              <a:defRPr/>
            </a:pPr>
            <a:fld id="{807C6639-1215-4F78-942E-B031229E00CE}" type="slidenum">
              <a:rPr lang="en-US" smtClean="0"/>
              <a:pPr>
                <a:defRPr/>
              </a:pPr>
              <a:t>8</a:t>
            </a:fld>
            <a:endParaRPr lang="en-US" dirty="0"/>
          </a:p>
        </p:txBody>
      </p:sp>
      <p:pic>
        <p:nvPicPr>
          <p:cNvPr id="7170" name="Picture 2" descr="C:\Users\Jess\Dropbox\Senior Design - HPRC\Fullscale CAD files\New Images For NASA\Recovery System Configuration.jpg"/>
          <p:cNvPicPr>
            <a:picLocks noChangeAspect="1" noChangeArrowheads="1"/>
          </p:cNvPicPr>
          <p:nvPr/>
        </p:nvPicPr>
        <p:blipFill rotWithShape="1">
          <a:blip r:embed="rId2">
            <a:extLst>
              <a:ext uri="{28A0092B-C50C-407E-A947-70E740481C1C}">
                <a14:useLocalDpi xmlns:a14="http://schemas.microsoft.com/office/drawing/2010/main" val="0"/>
              </a:ext>
            </a:extLst>
          </a:blip>
          <a:srcRect l="5528" t="28160" r="3252" b="38491"/>
          <a:stretch/>
        </p:blipFill>
        <p:spPr bwMode="auto">
          <a:xfrm>
            <a:off x="76200" y="2743200"/>
            <a:ext cx="9036934" cy="1540386"/>
          </a:xfrm>
          <a:prstGeom prst="rect">
            <a:avLst/>
          </a:prstGeom>
          <a:noFill/>
          <a:extLst>
            <a:ext uri="{909E8E84-426E-40DD-AFC4-6F175D3DCCD1}">
              <a14:hiddenFill xmlns:a14="http://schemas.microsoft.com/office/drawing/2010/main">
                <a:solidFill>
                  <a:srgbClr val="FFFFFF"/>
                </a:solidFill>
              </a14:hiddenFill>
            </a:ext>
          </a:extLst>
        </p:spPr>
      </p:pic>
      <p:pic>
        <p:nvPicPr>
          <p:cNvPr id="7" name="Content Placeholder 11"/>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0" y="5674995"/>
            <a:ext cx="8229600" cy="1183005"/>
          </a:xfrm>
        </p:spPr>
      </p:pic>
    </p:spTree>
    <p:extLst>
      <p:ext uri="{BB962C8B-B14F-4D97-AF65-F5344CB8AC3E}">
        <p14:creationId xmlns:p14="http://schemas.microsoft.com/office/powerpoint/2010/main" val="217184759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Content Placeholder 11"/>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0" y="5674995"/>
            <a:ext cx="8229600" cy="1183005"/>
          </a:xfrm>
        </p:spPr>
      </p:pic>
      <p:sp>
        <p:nvSpPr>
          <p:cNvPr id="10" name="Title 9"/>
          <p:cNvSpPr>
            <a:spLocks noGrp="1"/>
          </p:cNvSpPr>
          <p:nvPr>
            <p:ph type="ctrTitle"/>
          </p:nvPr>
        </p:nvSpPr>
        <p:spPr/>
        <p:txBody>
          <a:bodyPr/>
          <a:lstStyle/>
          <a:p>
            <a:r>
              <a:rPr lang="en-US" dirty="0" smtClean="0">
                <a:solidFill>
                  <a:schemeClr val="bg1"/>
                </a:solidFill>
              </a:rPr>
              <a:t>Full-Scale Overview</a:t>
            </a:r>
            <a:endParaRPr lang="en-US" dirty="0">
              <a:solidFill>
                <a:schemeClr val="bg1"/>
              </a:solidFill>
            </a:endParaRPr>
          </a:p>
        </p:txBody>
      </p:sp>
      <p:sp>
        <p:nvSpPr>
          <p:cNvPr id="6" name="Slide Number Placeholder 5"/>
          <p:cNvSpPr>
            <a:spLocks noGrp="1"/>
          </p:cNvSpPr>
          <p:nvPr>
            <p:ph type="sldNum" sz="quarter" idx="12"/>
          </p:nvPr>
        </p:nvSpPr>
        <p:spPr/>
        <p:txBody>
          <a:bodyPr/>
          <a:lstStyle/>
          <a:p>
            <a:fld id="{807C6639-1215-4F78-942E-B031229E00CE}" type="slidenum">
              <a:rPr lang="en-US" smtClean="0"/>
              <a:pPr/>
              <a:t>9</a:t>
            </a:fld>
            <a:endParaRPr lang="en-US" dirty="0"/>
          </a:p>
        </p:txBody>
      </p:sp>
      <p:sp>
        <p:nvSpPr>
          <p:cNvPr id="2" name="TextBox 1"/>
          <p:cNvSpPr txBox="1"/>
          <p:nvPr/>
        </p:nvSpPr>
        <p:spPr>
          <a:xfrm>
            <a:off x="457200" y="1600200"/>
            <a:ext cx="8077200" cy="800219"/>
          </a:xfrm>
          <a:prstGeom prst="rect">
            <a:avLst/>
          </a:prstGeom>
          <a:noFill/>
        </p:spPr>
        <p:txBody>
          <a:bodyPr wrap="square" rtlCol="0">
            <a:spAutoFit/>
          </a:bodyPr>
          <a:lstStyle/>
          <a:p>
            <a:endParaRPr lang="en-US" sz="2800" dirty="0" smtClean="0"/>
          </a:p>
          <a:p>
            <a:pPr lvl="1"/>
            <a:endParaRPr lang="en-US" dirty="0"/>
          </a:p>
        </p:txBody>
      </p:sp>
      <p:sp>
        <p:nvSpPr>
          <p:cNvPr id="4" name="TextBox 3"/>
          <p:cNvSpPr txBox="1"/>
          <p:nvPr/>
        </p:nvSpPr>
        <p:spPr>
          <a:xfrm>
            <a:off x="424404" y="3505200"/>
            <a:ext cx="8262396" cy="2492990"/>
          </a:xfrm>
          <a:prstGeom prst="rect">
            <a:avLst/>
          </a:prstGeom>
          <a:noFill/>
        </p:spPr>
        <p:txBody>
          <a:bodyPr wrap="square" rtlCol="0">
            <a:spAutoFit/>
          </a:bodyPr>
          <a:lstStyle/>
          <a:p>
            <a:pPr marL="285750" indent="-285750">
              <a:buFont typeface="Arial" panose="020B0604020202020204" pitchFamily="34" charset="0"/>
              <a:buChar char="•"/>
            </a:pPr>
            <a:r>
              <a:rPr lang="en-US" sz="2400" dirty="0" smtClean="0"/>
              <a:t>Rocket will be 4 sections</a:t>
            </a:r>
          </a:p>
          <a:p>
            <a:r>
              <a:rPr lang="en-US" sz="2400" dirty="0" smtClean="0"/>
              <a:t>	Nose Cone: 30.44”           Upper Body Tube: 26.0”                        	Lower Body Tube: 26.0”   Fin Can w/ Boat Tail: 45.5”</a:t>
            </a:r>
          </a:p>
          <a:p>
            <a:pPr marL="285750" indent="-285750">
              <a:buFont typeface="Arial" panose="020B0604020202020204" pitchFamily="34" charset="0"/>
              <a:buChar char="•"/>
            </a:pPr>
            <a:r>
              <a:rPr lang="en-US" sz="2400" dirty="0" smtClean="0"/>
              <a:t>Access to payload and avionics will be screwed together prior to launch</a:t>
            </a:r>
            <a:r>
              <a:rPr lang="en-US" dirty="0" smtClean="0"/>
              <a:t>.</a:t>
            </a:r>
          </a:p>
          <a:p>
            <a:pPr marL="285750" indent="-285750">
              <a:buFont typeface="Arial" panose="020B0604020202020204" pitchFamily="34" charset="0"/>
              <a:buChar char="•"/>
            </a:pPr>
            <a:endParaRPr lang="en-US" dirty="0" smtClean="0"/>
          </a:p>
          <a:p>
            <a:pPr marL="285750" indent="-285750">
              <a:buFont typeface="Arial" panose="020B0604020202020204" pitchFamily="34" charset="0"/>
              <a:buChar char="•"/>
            </a:pPr>
            <a:endParaRPr lang="en-US" dirty="0"/>
          </a:p>
        </p:txBody>
      </p:sp>
      <p:pic>
        <p:nvPicPr>
          <p:cNvPr id="1027" name="Picture 3" descr="C:\Users\Jess\Dropbox\Senior Design - HPRC\USLI\OpenRocket Pictures\3DunfinishedPDR.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702" y="2209800"/>
            <a:ext cx="9067800" cy="12315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545098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Content Placeholder 11"/>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0" y="5674995"/>
            <a:ext cx="8229600" cy="1183005"/>
          </a:xfrm>
        </p:spPr>
      </p:pic>
      <p:sp>
        <p:nvSpPr>
          <p:cNvPr id="10" name="Title 9"/>
          <p:cNvSpPr>
            <a:spLocks noGrp="1"/>
          </p:cNvSpPr>
          <p:nvPr>
            <p:ph type="ctrTitle"/>
          </p:nvPr>
        </p:nvSpPr>
        <p:spPr/>
        <p:txBody>
          <a:bodyPr/>
          <a:lstStyle/>
          <a:p>
            <a:r>
              <a:rPr lang="en-US" dirty="0" smtClean="0">
                <a:solidFill>
                  <a:schemeClr val="bg1"/>
                </a:solidFill>
              </a:rPr>
              <a:t>Full-Scale Overview</a:t>
            </a:r>
            <a:endParaRPr lang="en-US" dirty="0">
              <a:solidFill>
                <a:schemeClr val="bg1"/>
              </a:solidFill>
            </a:endParaRPr>
          </a:p>
        </p:txBody>
      </p:sp>
      <p:sp>
        <p:nvSpPr>
          <p:cNvPr id="6" name="Slide Number Placeholder 5"/>
          <p:cNvSpPr>
            <a:spLocks noGrp="1"/>
          </p:cNvSpPr>
          <p:nvPr>
            <p:ph type="sldNum" sz="quarter" idx="12"/>
          </p:nvPr>
        </p:nvSpPr>
        <p:spPr/>
        <p:txBody>
          <a:bodyPr/>
          <a:lstStyle/>
          <a:p>
            <a:fld id="{807C6639-1215-4F78-942E-B031229E00CE}" type="slidenum">
              <a:rPr lang="en-US" smtClean="0"/>
              <a:pPr/>
              <a:t>10</a:t>
            </a:fld>
            <a:endParaRPr lang="en-US" dirty="0"/>
          </a:p>
        </p:txBody>
      </p:sp>
      <mc:AlternateContent xmlns:mc="http://schemas.openxmlformats.org/markup-compatibility/2006" xmlns:a14="http://schemas.microsoft.com/office/drawing/2010/main">
        <mc:Choice Requires="a14">
          <p:sp>
            <p:nvSpPr>
              <p:cNvPr id="2" name="TextBox 1"/>
              <p:cNvSpPr txBox="1"/>
              <p:nvPr/>
            </p:nvSpPr>
            <p:spPr>
              <a:xfrm>
                <a:off x="429904" y="1600200"/>
                <a:ext cx="8077200" cy="3719223"/>
              </a:xfrm>
              <a:prstGeom prst="rect">
                <a:avLst/>
              </a:prstGeom>
              <a:noFill/>
            </p:spPr>
            <p:txBody>
              <a:bodyPr wrap="square" rtlCol="0">
                <a:spAutoFit/>
              </a:bodyPr>
              <a:lstStyle/>
              <a:p>
                <a:pPr marL="285750" indent="-285750">
                  <a:buFont typeface="Arial" panose="020B0604020202020204" pitchFamily="34" charset="0"/>
                  <a:buChar char="•"/>
                </a:pPr>
                <a:r>
                  <a:rPr lang="en-US" sz="2800" dirty="0" smtClean="0"/>
                  <a:t>Stability</a:t>
                </a:r>
              </a:p>
              <a:p>
                <a:pPr marL="742950" lvl="1" indent="-285750">
                  <a:buFont typeface="Arial" panose="020B0604020202020204" pitchFamily="34" charset="0"/>
                  <a:buChar char="•"/>
                </a:pPr>
                <a:r>
                  <a:rPr lang="en-US" sz="2400" dirty="0" err="1" smtClean="0"/>
                  <a:t>Cp</a:t>
                </a:r>
                <a:r>
                  <a:rPr lang="en-US" sz="2400" dirty="0" smtClean="0"/>
                  <a:t>= 95.38 inches from tip of nose</a:t>
                </a:r>
              </a:p>
              <a:p>
                <a:pPr marL="742950" lvl="1" indent="-285750">
                  <a:buFont typeface="Arial" panose="020B0604020202020204" pitchFamily="34" charset="0"/>
                  <a:buChar char="•"/>
                </a:pPr>
                <a:r>
                  <a:rPr lang="en-US" sz="2400" dirty="0" smtClean="0"/>
                  <a:t>Cg= 87.03 inches from tip of nose</a:t>
                </a:r>
              </a:p>
              <a:p>
                <a:pPr marL="742950" lvl="1" indent="-285750">
                  <a:buFont typeface="Arial" panose="020B0604020202020204" pitchFamily="34" charset="0"/>
                  <a:buChar char="•"/>
                </a:pPr>
                <a:r>
                  <a:rPr lang="en-US" sz="2400" dirty="0" err="1" smtClean="0"/>
                  <a:t>Kn</a:t>
                </a:r>
                <a:r>
                  <a:rPr lang="en-US" sz="2400" dirty="0" smtClean="0"/>
                  <a:t>= 1.52 </a:t>
                </a:r>
              </a:p>
              <a:p>
                <a:pPr marL="285750" indent="-285750">
                  <a:buFont typeface="Arial" panose="020B0604020202020204" pitchFamily="34" charset="0"/>
                  <a:buChar char="•"/>
                </a:pPr>
                <a:r>
                  <a:rPr lang="en-US" sz="2800" dirty="0" smtClean="0"/>
                  <a:t>Natural Frequency=</a:t>
                </a:r>
                <a14:m>
                  <m:oMath xmlns:m="http://schemas.openxmlformats.org/officeDocument/2006/math">
                    <m:rad>
                      <m:radPr>
                        <m:degHide m:val="on"/>
                        <m:ctrlPr>
                          <a:rPr lang="en-US" sz="2800" i="1" smtClean="0">
                            <a:latin typeface="Cambria Math"/>
                          </a:rPr>
                        </m:ctrlPr>
                      </m:radPr>
                      <m:deg/>
                      <m:e>
                        <m:f>
                          <m:fPr>
                            <m:ctrlPr>
                              <a:rPr lang="en-US" sz="2800" i="1" smtClean="0">
                                <a:latin typeface="Cambria Math"/>
                              </a:rPr>
                            </m:ctrlPr>
                          </m:fPr>
                          <m:num>
                            <m:sSub>
                              <m:sSubPr>
                                <m:ctrlPr>
                                  <a:rPr lang="en-US" sz="2800" i="1" smtClean="0">
                                    <a:latin typeface="Cambria Math"/>
                                  </a:rPr>
                                </m:ctrlPr>
                              </m:sSubPr>
                              <m:e>
                                <m:r>
                                  <a:rPr lang="en-US" sz="2800" b="0" i="1" smtClean="0">
                                    <a:latin typeface="Cambria Math"/>
                                  </a:rPr>
                                  <m:t>𝐶</m:t>
                                </m:r>
                              </m:e>
                              <m:sub>
                                <m:r>
                                  <a:rPr lang="en-US" sz="2800" b="0" i="1" smtClean="0">
                                    <a:latin typeface="Cambria Math"/>
                                  </a:rPr>
                                  <m:t>1</m:t>
                                </m:r>
                              </m:sub>
                            </m:sSub>
                          </m:num>
                          <m:den>
                            <m:sSub>
                              <m:sSubPr>
                                <m:ctrlPr>
                                  <a:rPr lang="en-US" sz="2800" i="1" smtClean="0">
                                    <a:latin typeface="Cambria Math"/>
                                  </a:rPr>
                                </m:ctrlPr>
                              </m:sSubPr>
                              <m:e>
                                <m:r>
                                  <a:rPr lang="en-US" sz="2800" b="0" i="1" smtClean="0">
                                    <a:latin typeface="Cambria Math"/>
                                  </a:rPr>
                                  <m:t>𝐼</m:t>
                                </m:r>
                              </m:e>
                              <m:sub>
                                <m:r>
                                  <a:rPr lang="en-US" sz="2800" b="0" i="1" smtClean="0">
                                    <a:latin typeface="Cambria Math"/>
                                  </a:rPr>
                                  <m:t>𝐿</m:t>
                                </m:r>
                              </m:sub>
                            </m:sSub>
                          </m:den>
                        </m:f>
                      </m:e>
                    </m:rad>
                  </m:oMath>
                </a14:m>
                <a:endParaRPr lang="en-US" sz="2800" dirty="0" smtClean="0"/>
              </a:p>
              <a:p>
                <a:pPr marL="742950" lvl="1" indent="-285750">
                  <a:buFont typeface="Arial" panose="020B0604020202020204" pitchFamily="34" charset="0"/>
                  <a:buChar char="•"/>
                </a:pPr>
                <a14:m>
                  <m:oMath xmlns:m="http://schemas.openxmlformats.org/officeDocument/2006/math">
                    <m:sSub>
                      <m:sSubPr>
                        <m:ctrlPr>
                          <a:rPr lang="en-US" sz="2400" i="1" smtClean="0">
                            <a:latin typeface="Cambria Math"/>
                          </a:rPr>
                        </m:ctrlPr>
                      </m:sSubPr>
                      <m:e>
                        <m:r>
                          <a:rPr lang="en-US" sz="2400" b="0" i="1" smtClean="0">
                            <a:latin typeface="Cambria Math"/>
                          </a:rPr>
                          <m:t>𝐼</m:t>
                        </m:r>
                      </m:e>
                      <m:sub>
                        <m:r>
                          <a:rPr lang="en-US" sz="2400" b="0" i="1" smtClean="0">
                            <a:latin typeface="Cambria Math"/>
                          </a:rPr>
                          <m:t>𝐿</m:t>
                        </m:r>
                      </m:sub>
                    </m:sSub>
                    <m:r>
                      <a:rPr lang="en-US" sz="2400" b="0" i="1" smtClean="0">
                        <a:latin typeface="Cambria Math"/>
                      </a:rPr>
                      <m:t>=</m:t>
                    </m:r>
                  </m:oMath>
                </a14:m>
                <a:r>
                  <a:rPr lang="en-US" sz="2400" dirty="0" smtClean="0"/>
                  <a:t>Longitudinal Moment of Inertia</a:t>
                </a:r>
              </a:p>
              <a:p>
                <a:pPr marL="742950" lvl="1" indent="-285750">
                  <a:buFont typeface="Arial" panose="020B0604020202020204" pitchFamily="34" charset="0"/>
                  <a:buChar char="•"/>
                </a:pPr>
                <a14:m>
                  <m:oMath xmlns:m="http://schemas.openxmlformats.org/officeDocument/2006/math">
                    <m:sSub>
                      <m:sSubPr>
                        <m:ctrlPr>
                          <a:rPr lang="en-US" sz="2400" i="1" smtClean="0">
                            <a:latin typeface="Cambria Math"/>
                          </a:rPr>
                        </m:ctrlPr>
                      </m:sSubPr>
                      <m:e>
                        <m:r>
                          <a:rPr lang="en-US" sz="2400" b="0" i="1" smtClean="0">
                            <a:latin typeface="Cambria Math"/>
                          </a:rPr>
                          <m:t>𝐶</m:t>
                        </m:r>
                      </m:e>
                      <m:sub>
                        <m:r>
                          <a:rPr lang="en-US" sz="2400" b="0" i="1" smtClean="0">
                            <a:latin typeface="Cambria Math"/>
                          </a:rPr>
                          <m:t>1</m:t>
                        </m:r>
                      </m:sub>
                    </m:sSub>
                    <m:r>
                      <a:rPr lang="en-US" sz="2400" b="0" i="1" smtClean="0">
                        <a:latin typeface="Cambria Math"/>
                      </a:rPr>
                      <m:t>=</m:t>
                    </m:r>
                  </m:oMath>
                </a14:m>
                <a:r>
                  <a:rPr lang="en-US" sz="2400" dirty="0" smtClean="0"/>
                  <a:t>Corrective Moment Coefficient</a:t>
                </a:r>
                <a:endParaRPr lang="en-US" sz="2800" dirty="0" smtClean="0"/>
              </a:p>
              <a:p>
                <a:pPr lvl="1"/>
                <a14:m>
                  <m:oMathPara xmlns:m="http://schemas.openxmlformats.org/officeDocument/2006/math">
                    <m:oMathParaPr>
                      <m:jc m:val="centerGroup"/>
                    </m:oMathParaPr>
                    <m:oMath xmlns:m="http://schemas.openxmlformats.org/officeDocument/2006/math">
                      <m:sSub>
                        <m:sSubPr>
                          <m:ctrlPr>
                            <a:rPr lang="en-US" i="1" smtClean="0">
                              <a:latin typeface="Cambria Math"/>
                            </a:rPr>
                          </m:ctrlPr>
                        </m:sSubPr>
                        <m:e>
                          <m:r>
                            <a:rPr lang="en-US" b="0" i="1" smtClean="0">
                              <a:latin typeface="Cambria Math"/>
                            </a:rPr>
                            <m:t>𝐶</m:t>
                          </m:r>
                        </m:e>
                        <m:sub>
                          <m:r>
                            <a:rPr lang="en-US" b="0" i="1" smtClean="0">
                              <a:latin typeface="Cambria Math"/>
                            </a:rPr>
                            <m:t>1</m:t>
                          </m:r>
                        </m:sub>
                      </m:sSub>
                      <m:r>
                        <a:rPr lang="en-US" b="0" i="1" smtClean="0">
                          <a:latin typeface="Cambria Math"/>
                        </a:rPr>
                        <m:t>=</m:t>
                      </m:r>
                      <m:sSup>
                        <m:sSupPr>
                          <m:ctrlPr>
                            <a:rPr lang="en-US" b="0" i="1" smtClean="0">
                              <a:latin typeface="Cambria Math"/>
                            </a:rPr>
                          </m:ctrlPr>
                        </m:sSupPr>
                        <m:e>
                          <m:r>
                            <a:rPr lang="en-US" b="0" i="1" smtClean="0">
                              <a:latin typeface="Cambria Math"/>
                            </a:rPr>
                            <m:t>𝑉</m:t>
                          </m:r>
                        </m:e>
                        <m:sup>
                          <m:r>
                            <a:rPr lang="en-US" b="0" i="1" smtClean="0">
                              <a:latin typeface="Cambria Math"/>
                            </a:rPr>
                            <m:t>2</m:t>
                          </m:r>
                        </m:sup>
                      </m:sSup>
                      <m:r>
                        <a:rPr lang="en-US" b="0" i="1" smtClean="0">
                          <a:latin typeface="Cambria Math"/>
                        </a:rPr>
                        <m:t>∗</m:t>
                      </m:r>
                      <m:sSub>
                        <m:sSubPr>
                          <m:ctrlPr>
                            <a:rPr lang="en-US" b="0" i="1" smtClean="0">
                              <a:latin typeface="Cambria Math"/>
                            </a:rPr>
                          </m:ctrlPr>
                        </m:sSubPr>
                        <m:e>
                          <m:r>
                            <a:rPr lang="en-US" b="0" i="1" smtClean="0">
                              <a:latin typeface="Cambria Math"/>
                            </a:rPr>
                            <m:t>𝐴</m:t>
                          </m:r>
                        </m:e>
                        <m:sub>
                          <m:r>
                            <a:rPr lang="en-US" b="0" i="1" smtClean="0">
                              <a:latin typeface="Cambria Math"/>
                            </a:rPr>
                            <m:t>𝑟𝑒𝑓</m:t>
                          </m:r>
                        </m:sub>
                      </m:sSub>
                      <m:r>
                        <a:rPr lang="en-US" b="0" i="1" smtClean="0">
                          <a:latin typeface="Cambria Math"/>
                        </a:rPr>
                        <m:t>∗</m:t>
                      </m:r>
                      <m:sSub>
                        <m:sSubPr>
                          <m:ctrlPr>
                            <a:rPr lang="en-US" b="0" i="1" smtClean="0">
                              <a:latin typeface="Cambria Math"/>
                            </a:rPr>
                          </m:ctrlPr>
                        </m:sSubPr>
                        <m:e>
                          <m:r>
                            <a:rPr lang="en-US" b="0" i="1" smtClean="0">
                              <a:latin typeface="Cambria Math"/>
                            </a:rPr>
                            <m:t>𝐶</m:t>
                          </m:r>
                        </m:e>
                        <m:sub>
                          <m:r>
                            <a:rPr lang="en-US" b="0" i="1" smtClean="0">
                              <a:latin typeface="Cambria Math"/>
                            </a:rPr>
                            <m:t>𝑁𝑎</m:t>
                          </m:r>
                        </m:sub>
                      </m:sSub>
                      <m:r>
                        <a:rPr lang="en-US" b="0" i="1" smtClean="0">
                          <a:latin typeface="Cambria Math"/>
                        </a:rPr>
                        <m:t>∗</m:t>
                      </m:r>
                      <m:d>
                        <m:dPr>
                          <m:ctrlPr>
                            <a:rPr lang="en-US" b="0" i="1" smtClean="0">
                              <a:latin typeface="Cambria Math"/>
                            </a:rPr>
                          </m:ctrlPr>
                        </m:dPr>
                        <m:e>
                          <m:r>
                            <a:rPr lang="en-US" b="0" i="1" smtClean="0">
                              <a:latin typeface="Cambria Math"/>
                            </a:rPr>
                            <m:t>𝐶𝑃</m:t>
                          </m:r>
                          <m:r>
                            <a:rPr lang="en-US" b="0" i="1" smtClean="0">
                              <a:latin typeface="Cambria Math"/>
                            </a:rPr>
                            <m:t>−</m:t>
                          </m:r>
                          <m:r>
                            <a:rPr lang="en-US" b="0" i="1" smtClean="0">
                              <a:latin typeface="Cambria Math"/>
                            </a:rPr>
                            <m:t>𝐶𝐺</m:t>
                          </m:r>
                        </m:e>
                      </m:d>
                      <m:r>
                        <a:rPr lang="en-US" b="0" i="1" smtClean="0">
                          <a:latin typeface="Cambria Math"/>
                        </a:rPr>
                        <m:t>∗</m:t>
                      </m:r>
                      <m:f>
                        <m:fPr>
                          <m:ctrlPr>
                            <a:rPr lang="en-US" b="0" i="1" smtClean="0">
                              <a:latin typeface="Cambria Math"/>
                            </a:rPr>
                          </m:ctrlPr>
                        </m:fPr>
                        <m:num>
                          <m:r>
                            <a:rPr lang="en-US" b="0" i="1" smtClean="0">
                              <a:latin typeface="Cambria Math"/>
                              <a:ea typeface="Cambria Math"/>
                            </a:rPr>
                            <m:t>𝜌</m:t>
                          </m:r>
                        </m:num>
                        <m:den>
                          <m:r>
                            <a:rPr lang="en-US" b="0" i="1" smtClean="0">
                              <a:latin typeface="Cambria Math"/>
                            </a:rPr>
                            <m:t>2</m:t>
                          </m:r>
                        </m:den>
                      </m:f>
                    </m:oMath>
                  </m:oMathPara>
                </a14:m>
                <a:endParaRPr lang="en-US" dirty="0"/>
              </a:p>
            </p:txBody>
          </p:sp>
        </mc:Choice>
        <mc:Fallback xmlns="">
          <p:sp>
            <p:nvSpPr>
              <p:cNvPr id="2" name="TextBox 1"/>
              <p:cNvSpPr txBox="1">
                <a:spLocks noRot="1" noChangeAspect="1" noMove="1" noResize="1" noEditPoints="1" noAdjustHandles="1" noChangeArrowheads="1" noChangeShapeType="1" noTextEdit="1"/>
              </p:cNvSpPr>
              <p:nvPr/>
            </p:nvSpPr>
            <p:spPr>
              <a:xfrm>
                <a:off x="429904" y="1600200"/>
                <a:ext cx="8077200" cy="3719223"/>
              </a:xfrm>
              <a:prstGeom prst="rect">
                <a:avLst/>
              </a:prstGeom>
              <a:blipFill rotWithShape="1">
                <a:blip r:embed="rId4"/>
                <a:stretch>
                  <a:fillRect l="-1358" t="-1639"/>
                </a:stretch>
              </a:blipFill>
            </p:spPr>
            <p:txBody>
              <a:bodyPr/>
              <a:lstStyle/>
              <a:p>
                <a:r>
                  <a:rPr lang="en-US">
                    <a:noFill/>
                  </a:rPr>
                  <a:t> </a:t>
                </a:r>
              </a:p>
            </p:txBody>
          </p:sp>
        </mc:Fallback>
      </mc:AlternateContent>
    </p:spTree>
    <p:extLst>
      <p:ext uri="{BB962C8B-B14F-4D97-AF65-F5344CB8AC3E}">
        <p14:creationId xmlns:p14="http://schemas.microsoft.com/office/powerpoint/2010/main" val="81288436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52400" y="1600200"/>
            <a:ext cx="4114800" cy="4525963"/>
          </a:xfrm>
        </p:spPr>
        <p:txBody>
          <a:bodyPr/>
          <a:lstStyle/>
          <a:p>
            <a:r>
              <a:rPr lang="en-US" sz="2600" dirty="0" smtClean="0"/>
              <a:t>Aerodynamic center: 95.38 in aft of datum</a:t>
            </a:r>
          </a:p>
          <a:p>
            <a:r>
              <a:rPr lang="en-US" sz="2600" dirty="0" smtClean="0"/>
              <a:t>CG: 87.03 in aft of datum</a:t>
            </a:r>
          </a:p>
          <a:p>
            <a:r>
              <a:rPr lang="en-US" sz="2600" dirty="0" err="1" smtClean="0"/>
              <a:t>K</a:t>
            </a:r>
            <a:r>
              <a:rPr lang="en-US" sz="2600" baseline="-25000" dirty="0" err="1" smtClean="0"/>
              <a:t>n</a:t>
            </a:r>
            <a:r>
              <a:rPr lang="en-US" sz="2600" dirty="0" smtClean="0"/>
              <a:t> = 1.52 </a:t>
            </a:r>
            <a:r>
              <a:rPr lang="en-US" sz="2600" dirty="0" err="1" smtClean="0"/>
              <a:t>calibre</a:t>
            </a:r>
            <a:endParaRPr lang="en-US" sz="2600" dirty="0" smtClean="0"/>
          </a:p>
          <a:p>
            <a:r>
              <a:rPr lang="en-US" sz="2600" dirty="0" smtClean="0"/>
              <a:t>Natural Frequency: 37.8</a:t>
            </a:r>
            <a:r>
              <a:rPr lang="en-US" sz="2600" dirty="0"/>
              <a:t> </a:t>
            </a:r>
            <a:r>
              <a:rPr lang="en-US" sz="2600" dirty="0" smtClean="0"/>
              <a:t>rad/s </a:t>
            </a:r>
            <a:r>
              <a:rPr lang="en-US" sz="2600" baseline="30000" dirty="0" smtClean="0"/>
              <a:t> </a:t>
            </a:r>
            <a:r>
              <a:rPr lang="en-US" sz="2600" dirty="0" smtClean="0"/>
              <a:t>(6.02 Hz)</a:t>
            </a:r>
          </a:p>
          <a:p>
            <a:r>
              <a:rPr lang="en-US" sz="2600" dirty="0" smtClean="0"/>
              <a:t>Damping ratio: 0.20</a:t>
            </a:r>
          </a:p>
          <a:p>
            <a:r>
              <a:rPr lang="en-US" sz="2600" dirty="0" smtClean="0"/>
              <a:t>Time to half: 0.09 s</a:t>
            </a:r>
            <a:endParaRPr lang="en-US" sz="2600" dirty="0"/>
          </a:p>
        </p:txBody>
      </p:sp>
      <p:sp>
        <p:nvSpPr>
          <p:cNvPr id="3" name="Title 2"/>
          <p:cNvSpPr>
            <a:spLocks noGrp="1"/>
          </p:cNvSpPr>
          <p:nvPr>
            <p:ph type="ctrTitle"/>
          </p:nvPr>
        </p:nvSpPr>
        <p:spPr/>
        <p:txBody>
          <a:bodyPr/>
          <a:lstStyle/>
          <a:p>
            <a:r>
              <a:rPr lang="en-US" dirty="0" smtClean="0">
                <a:solidFill>
                  <a:schemeClr val="bg1"/>
                </a:solidFill>
              </a:rPr>
              <a:t>Stability</a:t>
            </a:r>
            <a:endParaRPr lang="en-US" dirty="0">
              <a:solidFill>
                <a:schemeClr val="bg1"/>
              </a:solidFill>
            </a:endParaRPr>
          </a:p>
        </p:txBody>
      </p:sp>
      <p:sp>
        <p:nvSpPr>
          <p:cNvPr id="4" name="Date Placeholder 3"/>
          <p:cNvSpPr>
            <a:spLocks noGrp="1"/>
          </p:cNvSpPr>
          <p:nvPr>
            <p:ph type="dt" sz="half" idx="10"/>
          </p:nvPr>
        </p:nvSpPr>
        <p:spPr/>
        <p:txBody>
          <a:bodyPr/>
          <a:lstStyle/>
          <a:p>
            <a:pPr>
              <a:defRPr/>
            </a:pPr>
            <a:fld id="{CCC1C99D-5506-44E5-BE33-0D9ACD0E246A}" type="datetime1">
              <a:rPr lang="en-US" smtClean="0"/>
              <a:pPr>
                <a:defRPr/>
              </a:pPr>
              <a:t>2/15/2014</a:t>
            </a:fld>
            <a:endParaRPr lang="en-US" dirty="0"/>
          </a:p>
        </p:txBody>
      </p:sp>
      <p:sp>
        <p:nvSpPr>
          <p:cNvPr id="5" name="Footer Placeholder 4"/>
          <p:cNvSpPr>
            <a:spLocks noGrp="1"/>
          </p:cNvSpPr>
          <p:nvPr>
            <p:ph type="ftr" sz="quarter" idx="11"/>
          </p:nvPr>
        </p:nvSpPr>
        <p:spPr/>
        <p:txBody>
          <a:bodyPr/>
          <a:lstStyle/>
          <a:p>
            <a:pPr>
              <a:defRPr/>
            </a:pPr>
            <a:r>
              <a:rPr lang="en-US" smtClean="0"/>
              <a:t>Pre-Registration Advising</a:t>
            </a:r>
            <a:endParaRPr lang="en-US"/>
          </a:p>
        </p:txBody>
      </p:sp>
      <p:sp>
        <p:nvSpPr>
          <p:cNvPr id="6" name="Slide Number Placeholder 5"/>
          <p:cNvSpPr>
            <a:spLocks noGrp="1"/>
          </p:cNvSpPr>
          <p:nvPr>
            <p:ph type="sldNum" sz="quarter" idx="12"/>
          </p:nvPr>
        </p:nvSpPr>
        <p:spPr/>
        <p:txBody>
          <a:bodyPr/>
          <a:lstStyle/>
          <a:p>
            <a:pPr>
              <a:defRPr/>
            </a:pPr>
            <a:fld id="{807C6639-1215-4F78-942E-B031229E00CE}" type="slidenum">
              <a:rPr lang="en-US" smtClean="0"/>
              <a:pPr>
                <a:defRPr/>
              </a:pPr>
              <a:t>11</a:t>
            </a:fld>
            <a:endParaRPr lang="en-US" dirty="0"/>
          </a:p>
        </p:txBody>
      </p:sp>
      <p:pic>
        <p:nvPicPr>
          <p:cNvPr id="7" name="Content Placeholder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bwMode="auto">
          <a:xfrm>
            <a:off x="0" y="5674995"/>
            <a:ext cx="8229600" cy="1183005"/>
          </a:xfrm>
          <a:prstGeom prst="rect">
            <a:avLst/>
          </a:prstGeom>
          <a:noFill/>
          <a:ln w="9525">
            <a:noFill/>
            <a:miter lim="800000"/>
            <a:headEnd/>
            <a:tailEnd/>
          </a:ln>
        </p:spPr>
      </p:pic>
      <p:pic>
        <p:nvPicPr>
          <p:cNvPr id="9" name="Picture 8" descr="C:\Users\Jess\Dropbox\Senior Design - HPRC\Experimental Documents from HPRC\Stability Team\Updated Fig.jpg"/>
          <p:cNvPicPr/>
          <p:nvPr/>
        </p:nvPicPr>
        <p:blipFill>
          <a:blip r:embed="rId3">
            <a:extLst>
              <a:ext uri="{28A0092B-C50C-407E-A947-70E740481C1C}">
                <a14:useLocalDpi xmlns:a14="http://schemas.microsoft.com/office/drawing/2010/main" val="0"/>
              </a:ext>
            </a:extLst>
          </a:blip>
          <a:srcRect/>
          <a:stretch>
            <a:fillRect/>
          </a:stretch>
        </p:blipFill>
        <p:spPr bwMode="auto">
          <a:xfrm>
            <a:off x="4190999" y="2078037"/>
            <a:ext cx="3805237" cy="3367087"/>
          </a:xfrm>
          <a:prstGeom prst="rect">
            <a:avLst/>
          </a:prstGeom>
          <a:noFill/>
          <a:ln>
            <a:noFill/>
          </a:ln>
        </p:spPr>
      </p:pic>
      <p:sp>
        <p:nvSpPr>
          <p:cNvPr id="10" name="AutoShape 2" descr="https://mail.google.com/mail/u/0/?ui=2&amp;ik=962e2e443a&amp;view=att&amp;th=143726a0810ad833&amp;attid=0.1.1&amp;disp=emb&amp;zw&amp;atsh=1"/>
          <p:cNvSpPr>
            <a:spLocks noChangeAspect="1" noChangeArrowheads="1"/>
          </p:cNvSpPr>
          <p:nvPr/>
        </p:nvSpPr>
        <p:spPr bwMode="auto">
          <a:xfrm>
            <a:off x="155575" y="-1912938"/>
            <a:ext cx="5324475" cy="39909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 name="AutoShape 4" descr="https://mail.google.com/mail/u/0/?ui=2&amp;ik=962e2e443a&amp;view=att&amp;th=143726a0810ad833&amp;attid=0.1.1&amp;disp=emb&amp;zw&amp;atsh=1"/>
          <p:cNvSpPr>
            <a:spLocks noChangeAspect="1" noChangeArrowheads="1"/>
          </p:cNvSpPr>
          <p:nvPr/>
        </p:nvSpPr>
        <p:spPr bwMode="auto">
          <a:xfrm>
            <a:off x="307975" y="-1760538"/>
            <a:ext cx="5324475" cy="39909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 name="AutoShape 6" descr="https://mail.google.com/mail/u/0/?ui=2&amp;ik=962e2e443a&amp;view=att&amp;th=143726a0810ad833&amp;attid=0.1.1&amp;disp=emb&amp;zw&amp;atsh=1"/>
          <p:cNvSpPr>
            <a:spLocks noChangeAspect="1" noChangeArrowheads="1"/>
          </p:cNvSpPr>
          <p:nvPr/>
        </p:nvSpPr>
        <p:spPr bwMode="auto">
          <a:xfrm>
            <a:off x="460375" y="-1608138"/>
            <a:ext cx="5324475" cy="39909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79210444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62000" y="1600200"/>
            <a:ext cx="7315200" cy="4525963"/>
          </a:xfrm>
        </p:spPr>
        <p:txBody>
          <a:bodyPr/>
          <a:lstStyle/>
          <a:p>
            <a:r>
              <a:rPr lang="en-US" sz="2800" dirty="0" smtClean="0"/>
              <a:t>Weight w/ Motor: 	69.0 </a:t>
            </a:r>
            <a:r>
              <a:rPr lang="en-US" sz="2800" dirty="0" err="1" smtClean="0"/>
              <a:t>lb</a:t>
            </a:r>
            <a:endParaRPr lang="en-US" sz="2800" dirty="0" smtClean="0"/>
          </a:p>
          <a:p>
            <a:r>
              <a:rPr lang="en-US" sz="2800" dirty="0" smtClean="0"/>
              <a:t>Apogee: 			13900 </a:t>
            </a:r>
            <a:r>
              <a:rPr lang="en-US" sz="2800" dirty="0" err="1" smtClean="0"/>
              <a:t>ft</a:t>
            </a:r>
            <a:endParaRPr lang="en-US" sz="2800" dirty="0" smtClean="0"/>
          </a:p>
          <a:p>
            <a:r>
              <a:rPr lang="en-US" sz="2800" dirty="0" smtClean="0"/>
              <a:t>Max Velocity: 		1385 </a:t>
            </a:r>
            <a:r>
              <a:rPr lang="en-US" sz="2800" dirty="0" err="1" smtClean="0"/>
              <a:t>ft</a:t>
            </a:r>
            <a:r>
              <a:rPr lang="en-US" sz="2800" dirty="0" smtClean="0"/>
              <a:t>/s</a:t>
            </a:r>
          </a:p>
          <a:p>
            <a:r>
              <a:rPr lang="en-US" sz="2800" dirty="0" smtClean="0"/>
              <a:t>Max Mach #: 		1.25</a:t>
            </a:r>
          </a:p>
          <a:p>
            <a:r>
              <a:rPr lang="en-US" sz="2800" dirty="0" smtClean="0"/>
              <a:t>Supersonic Period: 	2.45 s</a:t>
            </a:r>
          </a:p>
          <a:p>
            <a:r>
              <a:rPr lang="en-US" sz="2800" dirty="0" smtClean="0"/>
              <a:t>Max </a:t>
            </a:r>
            <a:r>
              <a:rPr lang="en-US" sz="2800" dirty="0" err="1" smtClean="0"/>
              <a:t>Accel</a:t>
            </a:r>
            <a:r>
              <a:rPr lang="en-US" sz="2800" dirty="0" smtClean="0"/>
              <a:t>: 		678 </a:t>
            </a:r>
            <a:r>
              <a:rPr lang="en-US" sz="2800" dirty="0" err="1" smtClean="0"/>
              <a:t>ft</a:t>
            </a:r>
            <a:r>
              <a:rPr lang="en-US" sz="2800" dirty="0" smtClean="0"/>
              <a:t>/s^2</a:t>
            </a:r>
          </a:p>
          <a:p>
            <a:r>
              <a:rPr lang="en-US" sz="2800" dirty="0" smtClean="0"/>
              <a:t>T/W Ratio: 		23</a:t>
            </a:r>
          </a:p>
          <a:p>
            <a:r>
              <a:rPr lang="en-US" sz="2800" dirty="0" smtClean="0"/>
              <a:t>Rail Exit Velocity: 	102 </a:t>
            </a:r>
            <a:r>
              <a:rPr lang="en-US" sz="2800" dirty="0" err="1" smtClean="0"/>
              <a:t>ft</a:t>
            </a:r>
            <a:r>
              <a:rPr lang="en-US" sz="2800" dirty="0" smtClean="0"/>
              <a:t>/s</a:t>
            </a:r>
          </a:p>
          <a:p>
            <a:pPr marL="0" indent="0">
              <a:buNone/>
            </a:pPr>
            <a:endParaRPr lang="en-US" sz="2800" dirty="0" smtClean="0"/>
          </a:p>
          <a:p>
            <a:endParaRPr lang="en-US" sz="2800" dirty="0" smtClean="0"/>
          </a:p>
          <a:p>
            <a:endParaRPr lang="en-US" dirty="0"/>
          </a:p>
        </p:txBody>
      </p:sp>
      <p:sp>
        <p:nvSpPr>
          <p:cNvPr id="3" name="Title 2"/>
          <p:cNvSpPr>
            <a:spLocks noGrp="1"/>
          </p:cNvSpPr>
          <p:nvPr>
            <p:ph type="ctrTitle"/>
          </p:nvPr>
        </p:nvSpPr>
        <p:spPr/>
        <p:txBody>
          <a:bodyPr/>
          <a:lstStyle/>
          <a:p>
            <a:r>
              <a:rPr lang="en-US" dirty="0" smtClean="0">
                <a:solidFill>
                  <a:schemeClr val="bg1"/>
                </a:solidFill>
              </a:rPr>
              <a:t>Vehicle Data</a:t>
            </a:r>
            <a:endParaRPr lang="en-US" dirty="0">
              <a:solidFill>
                <a:schemeClr val="bg1"/>
              </a:solidFill>
            </a:endParaRPr>
          </a:p>
        </p:txBody>
      </p:sp>
      <p:sp>
        <p:nvSpPr>
          <p:cNvPr id="4" name="Date Placeholder 3"/>
          <p:cNvSpPr>
            <a:spLocks noGrp="1"/>
          </p:cNvSpPr>
          <p:nvPr>
            <p:ph type="dt" sz="half" idx="10"/>
          </p:nvPr>
        </p:nvSpPr>
        <p:spPr/>
        <p:txBody>
          <a:bodyPr/>
          <a:lstStyle/>
          <a:p>
            <a:pPr>
              <a:defRPr/>
            </a:pPr>
            <a:fld id="{CCC1C99D-5506-44E5-BE33-0D9ACD0E246A}" type="datetime1">
              <a:rPr lang="en-US" smtClean="0"/>
              <a:pPr>
                <a:defRPr/>
              </a:pPr>
              <a:t>2/15/2014</a:t>
            </a:fld>
            <a:endParaRPr lang="en-US" dirty="0"/>
          </a:p>
        </p:txBody>
      </p:sp>
      <p:sp>
        <p:nvSpPr>
          <p:cNvPr id="5" name="Footer Placeholder 4"/>
          <p:cNvSpPr>
            <a:spLocks noGrp="1"/>
          </p:cNvSpPr>
          <p:nvPr>
            <p:ph type="ftr" sz="quarter" idx="11"/>
          </p:nvPr>
        </p:nvSpPr>
        <p:spPr/>
        <p:txBody>
          <a:bodyPr/>
          <a:lstStyle/>
          <a:p>
            <a:pPr>
              <a:defRPr/>
            </a:pPr>
            <a:r>
              <a:rPr lang="en-US" smtClean="0"/>
              <a:t>Pre-Registration Advising</a:t>
            </a:r>
            <a:endParaRPr lang="en-US"/>
          </a:p>
        </p:txBody>
      </p:sp>
      <p:sp>
        <p:nvSpPr>
          <p:cNvPr id="6" name="Slide Number Placeholder 5"/>
          <p:cNvSpPr>
            <a:spLocks noGrp="1"/>
          </p:cNvSpPr>
          <p:nvPr>
            <p:ph type="sldNum" sz="quarter" idx="12"/>
          </p:nvPr>
        </p:nvSpPr>
        <p:spPr/>
        <p:txBody>
          <a:bodyPr/>
          <a:lstStyle/>
          <a:p>
            <a:pPr>
              <a:defRPr/>
            </a:pPr>
            <a:fld id="{807C6639-1215-4F78-942E-B031229E00CE}" type="slidenum">
              <a:rPr lang="en-US" smtClean="0"/>
              <a:pPr>
                <a:defRPr/>
              </a:pPr>
              <a:t>12</a:t>
            </a:fld>
            <a:endParaRPr lang="en-US" dirty="0"/>
          </a:p>
        </p:txBody>
      </p:sp>
      <p:pic>
        <p:nvPicPr>
          <p:cNvPr id="7" name="Content Placeholder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bwMode="auto">
          <a:xfrm>
            <a:off x="0" y="5674995"/>
            <a:ext cx="8229600" cy="1183005"/>
          </a:xfrm>
          <a:prstGeom prst="rect">
            <a:avLst/>
          </a:prstGeom>
          <a:noFill/>
          <a:ln w="9525">
            <a:noFill/>
            <a:miter lim="800000"/>
            <a:headEnd/>
            <a:tailEnd/>
          </a:ln>
        </p:spPr>
      </p:pic>
    </p:spTree>
    <p:extLst>
      <p:ext uri="{BB962C8B-B14F-4D97-AF65-F5344CB8AC3E}">
        <p14:creationId xmlns:p14="http://schemas.microsoft.com/office/powerpoint/2010/main" val="381931334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828800"/>
            <a:ext cx="8229600" cy="4525963"/>
          </a:xfrm>
        </p:spPr>
        <p:txBody>
          <a:bodyPr/>
          <a:lstStyle/>
          <a:p>
            <a:r>
              <a:rPr lang="en-US" sz="2800" dirty="0" smtClean="0"/>
              <a:t>Brand: 			</a:t>
            </a:r>
            <a:r>
              <a:rPr lang="en-US" sz="2800" dirty="0" err="1" smtClean="0"/>
              <a:t>Cesaroni</a:t>
            </a:r>
            <a:r>
              <a:rPr lang="en-US" sz="2800" dirty="0" smtClean="0"/>
              <a:t> Technology Inc. </a:t>
            </a:r>
          </a:p>
          <a:p>
            <a:r>
              <a:rPr lang="en-US" sz="2800" dirty="0" smtClean="0"/>
              <a:t>Model: 			N5600WT-P</a:t>
            </a:r>
          </a:p>
          <a:p>
            <a:r>
              <a:rPr lang="en-US" sz="2800" dirty="0" smtClean="0"/>
              <a:t>Total Impulse: 		3065 </a:t>
            </a:r>
            <a:r>
              <a:rPr lang="en-US" sz="2800" dirty="0" err="1" smtClean="0"/>
              <a:t>lbf</a:t>
            </a:r>
            <a:r>
              <a:rPr lang="en-US" sz="2800" dirty="0" smtClean="0"/>
              <a:t>*s</a:t>
            </a:r>
          </a:p>
          <a:p>
            <a:r>
              <a:rPr lang="en-US" sz="2800" dirty="0" err="1" smtClean="0"/>
              <a:t>Avg</a:t>
            </a:r>
            <a:r>
              <a:rPr lang="en-US" sz="2800" dirty="0" smtClean="0"/>
              <a:t> Thrust:		1264 </a:t>
            </a:r>
            <a:r>
              <a:rPr lang="en-US" sz="2800" dirty="0" err="1" smtClean="0"/>
              <a:t>lbf</a:t>
            </a:r>
            <a:endParaRPr lang="en-US" sz="2800" dirty="0" smtClean="0"/>
          </a:p>
          <a:p>
            <a:r>
              <a:rPr lang="en-US" sz="2800" dirty="0" smtClean="0"/>
              <a:t>Max Thrust: 		1517 </a:t>
            </a:r>
            <a:r>
              <a:rPr lang="en-US" sz="2800" dirty="0" err="1" smtClean="0"/>
              <a:t>lbf</a:t>
            </a:r>
            <a:endParaRPr lang="en-US" sz="2800" dirty="0" smtClean="0"/>
          </a:p>
          <a:p>
            <a:r>
              <a:rPr lang="en-US" sz="2800" dirty="0" smtClean="0"/>
              <a:t>Burn Time: 		2.42 s</a:t>
            </a:r>
          </a:p>
          <a:p>
            <a:r>
              <a:rPr lang="en-US" sz="2800" dirty="0" smtClean="0"/>
              <a:t>Propellant Weight: 	14.1 </a:t>
            </a:r>
            <a:r>
              <a:rPr lang="en-US" sz="2800" dirty="0" err="1" smtClean="0"/>
              <a:t>lb</a:t>
            </a:r>
            <a:endParaRPr lang="en-US" sz="2800" dirty="0"/>
          </a:p>
        </p:txBody>
      </p:sp>
      <p:sp>
        <p:nvSpPr>
          <p:cNvPr id="3" name="Title 2"/>
          <p:cNvSpPr>
            <a:spLocks noGrp="1"/>
          </p:cNvSpPr>
          <p:nvPr>
            <p:ph type="ctrTitle"/>
          </p:nvPr>
        </p:nvSpPr>
        <p:spPr/>
        <p:txBody>
          <a:bodyPr/>
          <a:lstStyle/>
          <a:p>
            <a:r>
              <a:rPr lang="en-US" dirty="0" smtClean="0">
                <a:solidFill>
                  <a:schemeClr val="bg1"/>
                </a:solidFill>
              </a:rPr>
              <a:t>Motor Selection</a:t>
            </a:r>
            <a:endParaRPr lang="en-US" dirty="0">
              <a:solidFill>
                <a:schemeClr val="bg1"/>
              </a:solidFill>
            </a:endParaRPr>
          </a:p>
        </p:txBody>
      </p:sp>
      <p:sp>
        <p:nvSpPr>
          <p:cNvPr id="4" name="Date Placeholder 3"/>
          <p:cNvSpPr>
            <a:spLocks noGrp="1"/>
          </p:cNvSpPr>
          <p:nvPr>
            <p:ph type="dt" sz="half" idx="10"/>
          </p:nvPr>
        </p:nvSpPr>
        <p:spPr/>
        <p:txBody>
          <a:bodyPr/>
          <a:lstStyle/>
          <a:p>
            <a:pPr>
              <a:defRPr/>
            </a:pPr>
            <a:fld id="{CCC1C99D-5506-44E5-BE33-0D9ACD0E246A}" type="datetime1">
              <a:rPr lang="en-US" smtClean="0"/>
              <a:pPr>
                <a:defRPr/>
              </a:pPr>
              <a:t>2/15/2014</a:t>
            </a:fld>
            <a:endParaRPr lang="en-US" dirty="0"/>
          </a:p>
        </p:txBody>
      </p:sp>
      <p:sp>
        <p:nvSpPr>
          <p:cNvPr id="5" name="Footer Placeholder 4"/>
          <p:cNvSpPr>
            <a:spLocks noGrp="1"/>
          </p:cNvSpPr>
          <p:nvPr>
            <p:ph type="ftr" sz="quarter" idx="11"/>
          </p:nvPr>
        </p:nvSpPr>
        <p:spPr/>
        <p:txBody>
          <a:bodyPr/>
          <a:lstStyle/>
          <a:p>
            <a:pPr>
              <a:defRPr/>
            </a:pPr>
            <a:r>
              <a:rPr lang="en-US" smtClean="0"/>
              <a:t>Pre-Registration Advising</a:t>
            </a:r>
            <a:endParaRPr lang="en-US"/>
          </a:p>
        </p:txBody>
      </p:sp>
      <p:sp>
        <p:nvSpPr>
          <p:cNvPr id="6" name="Slide Number Placeholder 5"/>
          <p:cNvSpPr>
            <a:spLocks noGrp="1"/>
          </p:cNvSpPr>
          <p:nvPr>
            <p:ph type="sldNum" sz="quarter" idx="12"/>
          </p:nvPr>
        </p:nvSpPr>
        <p:spPr/>
        <p:txBody>
          <a:bodyPr/>
          <a:lstStyle/>
          <a:p>
            <a:pPr>
              <a:defRPr/>
            </a:pPr>
            <a:fld id="{807C6639-1215-4F78-942E-B031229E00CE}" type="slidenum">
              <a:rPr lang="en-US" smtClean="0"/>
              <a:pPr>
                <a:defRPr/>
              </a:pPr>
              <a:t>13</a:t>
            </a:fld>
            <a:endParaRPr lang="en-US" dirty="0"/>
          </a:p>
        </p:txBody>
      </p:sp>
      <p:pic>
        <p:nvPicPr>
          <p:cNvPr id="7" name="Content Placeholder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bwMode="auto">
          <a:xfrm>
            <a:off x="0" y="5674995"/>
            <a:ext cx="8229600" cy="1183005"/>
          </a:xfrm>
          <a:prstGeom prst="rect">
            <a:avLst/>
          </a:prstGeom>
          <a:noFill/>
          <a:ln w="9525">
            <a:noFill/>
            <a:miter lim="800000"/>
            <a:headEnd/>
            <a:tailEnd/>
          </a:ln>
        </p:spPr>
      </p:pic>
    </p:spTree>
    <p:extLst>
      <p:ext uri="{BB962C8B-B14F-4D97-AF65-F5344CB8AC3E}">
        <p14:creationId xmlns:p14="http://schemas.microsoft.com/office/powerpoint/2010/main" val="155863724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Content Placeholder 11"/>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0" y="5674995"/>
            <a:ext cx="8229600" cy="1183005"/>
          </a:xfrm>
        </p:spPr>
      </p:pic>
      <p:sp>
        <p:nvSpPr>
          <p:cNvPr id="10" name="Title 9"/>
          <p:cNvSpPr>
            <a:spLocks noGrp="1"/>
          </p:cNvSpPr>
          <p:nvPr>
            <p:ph type="ctrTitle"/>
          </p:nvPr>
        </p:nvSpPr>
        <p:spPr/>
        <p:txBody>
          <a:bodyPr/>
          <a:lstStyle/>
          <a:p>
            <a:r>
              <a:rPr lang="en-US" dirty="0" smtClean="0">
                <a:solidFill>
                  <a:schemeClr val="bg1"/>
                </a:solidFill>
              </a:rPr>
              <a:t>Full-Scale Overview</a:t>
            </a:r>
            <a:endParaRPr lang="en-US" dirty="0">
              <a:solidFill>
                <a:schemeClr val="bg1"/>
              </a:solidFill>
            </a:endParaRPr>
          </a:p>
        </p:txBody>
      </p:sp>
      <p:sp>
        <p:nvSpPr>
          <p:cNvPr id="6" name="Slide Number Placeholder 5"/>
          <p:cNvSpPr>
            <a:spLocks noGrp="1"/>
          </p:cNvSpPr>
          <p:nvPr>
            <p:ph type="sldNum" sz="quarter" idx="12"/>
          </p:nvPr>
        </p:nvSpPr>
        <p:spPr/>
        <p:txBody>
          <a:bodyPr/>
          <a:lstStyle/>
          <a:p>
            <a:fld id="{807C6639-1215-4F78-942E-B031229E00CE}" type="slidenum">
              <a:rPr lang="en-US" smtClean="0"/>
              <a:pPr/>
              <a:t>14</a:t>
            </a:fld>
            <a:endParaRPr lang="en-US" dirty="0"/>
          </a:p>
        </p:txBody>
      </p:sp>
      <p:sp>
        <p:nvSpPr>
          <p:cNvPr id="2" name="TextBox 1"/>
          <p:cNvSpPr txBox="1"/>
          <p:nvPr/>
        </p:nvSpPr>
        <p:spPr>
          <a:xfrm>
            <a:off x="457200" y="1600200"/>
            <a:ext cx="8077200" cy="2400657"/>
          </a:xfrm>
          <a:prstGeom prst="rect">
            <a:avLst/>
          </a:prstGeom>
          <a:noFill/>
        </p:spPr>
        <p:txBody>
          <a:bodyPr wrap="square" rtlCol="0">
            <a:spAutoFit/>
          </a:bodyPr>
          <a:lstStyle/>
          <a:p>
            <a:pPr marL="285750" indent="-285750">
              <a:buFont typeface="Arial" panose="020B0604020202020204" pitchFamily="34" charset="0"/>
              <a:buChar char="•"/>
            </a:pPr>
            <a:r>
              <a:rPr lang="en-US" sz="2800" dirty="0" smtClean="0"/>
              <a:t>Payload Bay</a:t>
            </a:r>
          </a:p>
          <a:p>
            <a:pPr marL="742950" lvl="1" indent="-285750">
              <a:buFont typeface="Arial" panose="020B0604020202020204" pitchFamily="34" charset="0"/>
              <a:buChar char="•"/>
            </a:pPr>
            <a:r>
              <a:rPr lang="en-US" sz="2800" dirty="0" smtClean="0"/>
              <a:t>Dimensions</a:t>
            </a:r>
          </a:p>
          <a:p>
            <a:pPr marL="742950" lvl="1" indent="-285750">
              <a:buFont typeface="Arial" panose="020B0604020202020204" pitchFamily="34" charset="0"/>
              <a:buChar char="•"/>
            </a:pPr>
            <a:r>
              <a:rPr lang="en-US" sz="2800" dirty="0" smtClean="0"/>
              <a:t>Components</a:t>
            </a:r>
          </a:p>
          <a:p>
            <a:pPr marL="742950" lvl="1" indent="-285750">
              <a:buFont typeface="Arial" panose="020B0604020202020204" pitchFamily="34" charset="0"/>
              <a:buChar char="•"/>
            </a:pPr>
            <a:r>
              <a:rPr lang="en-US" sz="2800" dirty="0" smtClean="0"/>
              <a:t>History</a:t>
            </a:r>
          </a:p>
          <a:p>
            <a:pPr marL="742950" lvl="1" indent="-285750">
              <a:buFont typeface="Arial" panose="020B0604020202020204" pitchFamily="34" charset="0"/>
              <a:buChar char="•"/>
            </a:pPr>
            <a:endParaRPr lang="en-US" sz="2000" dirty="0" smtClean="0"/>
          </a:p>
          <a:p>
            <a:pPr lvl="1"/>
            <a:endParaRPr lang="en-US" dirty="0"/>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48381" y="2971800"/>
            <a:ext cx="5986019" cy="2589852"/>
          </a:xfrm>
          <a:prstGeom prst="rect">
            <a:avLst/>
          </a:prstGeom>
        </p:spPr>
      </p:pic>
    </p:spTree>
    <p:extLst>
      <p:ext uri="{BB962C8B-B14F-4D97-AF65-F5344CB8AC3E}">
        <p14:creationId xmlns:p14="http://schemas.microsoft.com/office/powerpoint/2010/main" val="162166152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Content Placeholder 11"/>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0" y="5674995"/>
            <a:ext cx="8229600" cy="1183005"/>
          </a:xfrm>
        </p:spPr>
      </p:pic>
      <p:sp>
        <p:nvSpPr>
          <p:cNvPr id="10" name="Title 9"/>
          <p:cNvSpPr>
            <a:spLocks noGrp="1"/>
          </p:cNvSpPr>
          <p:nvPr>
            <p:ph type="ctrTitle"/>
          </p:nvPr>
        </p:nvSpPr>
        <p:spPr/>
        <p:txBody>
          <a:bodyPr/>
          <a:lstStyle/>
          <a:p>
            <a:r>
              <a:rPr lang="en-US" dirty="0" smtClean="0">
                <a:solidFill>
                  <a:schemeClr val="bg1"/>
                </a:solidFill>
              </a:rPr>
              <a:t>Sub-Scale Overview</a:t>
            </a:r>
            <a:endParaRPr lang="en-US" dirty="0">
              <a:solidFill>
                <a:schemeClr val="bg1"/>
              </a:solidFill>
            </a:endParaRPr>
          </a:p>
        </p:txBody>
      </p:sp>
      <p:sp>
        <p:nvSpPr>
          <p:cNvPr id="6" name="Slide Number Placeholder 5"/>
          <p:cNvSpPr>
            <a:spLocks noGrp="1"/>
          </p:cNvSpPr>
          <p:nvPr>
            <p:ph type="sldNum" sz="quarter" idx="12"/>
          </p:nvPr>
        </p:nvSpPr>
        <p:spPr/>
        <p:txBody>
          <a:bodyPr/>
          <a:lstStyle/>
          <a:p>
            <a:fld id="{807C6639-1215-4F78-942E-B031229E00CE}" type="slidenum">
              <a:rPr lang="en-US" smtClean="0"/>
              <a:pPr/>
              <a:t>15</a:t>
            </a:fld>
            <a:endParaRPr lang="en-US" dirty="0"/>
          </a:p>
        </p:txBody>
      </p:sp>
      <p:sp>
        <p:nvSpPr>
          <p:cNvPr id="2" name="TextBox 1"/>
          <p:cNvSpPr txBox="1"/>
          <p:nvPr/>
        </p:nvSpPr>
        <p:spPr>
          <a:xfrm>
            <a:off x="436728" y="1600200"/>
            <a:ext cx="8077200" cy="3816429"/>
          </a:xfrm>
          <a:prstGeom prst="rect">
            <a:avLst/>
          </a:prstGeom>
          <a:noFill/>
        </p:spPr>
        <p:txBody>
          <a:bodyPr wrap="square" rtlCol="0">
            <a:spAutoFit/>
          </a:bodyPr>
          <a:lstStyle/>
          <a:p>
            <a:pPr marL="285750" indent="-285750">
              <a:buFont typeface="Arial" panose="020B0604020202020204" pitchFamily="34" charset="0"/>
              <a:buChar char="•"/>
            </a:pPr>
            <a:r>
              <a:rPr lang="en-US" sz="2800" dirty="0" smtClean="0"/>
              <a:t>Scaling Factor: 	1:2.149</a:t>
            </a:r>
          </a:p>
          <a:p>
            <a:pPr marL="742950" lvl="1" indent="-285750">
              <a:buFont typeface="Arial" panose="020B0604020202020204" pitchFamily="34" charset="0"/>
              <a:buChar char="•"/>
            </a:pPr>
            <a:r>
              <a:rPr lang="en-US" sz="2800" dirty="0" smtClean="0"/>
              <a:t>59.56 in. x 2.56 in. </a:t>
            </a:r>
            <a:r>
              <a:rPr lang="en-US" sz="2800" dirty="0" err="1" smtClean="0"/>
              <a:t>Dia</a:t>
            </a:r>
            <a:endParaRPr lang="en-US" sz="2800" dirty="0" smtClean="0"/>
          </a:p>
          <a:p>
            <a:pPr marL="742950" lvl="1" indent="-285750">
              <a:buFont typeface="Arial" panose="020B0604020202020204" pitchFamily="34" charset="0"/>
              <a:buChar char="•"/>
            </a:pPr>
            <a:r>
              <a:rPr lang="en-US" sz="2800" dirty="0" smtClean="0"/>
              <a:t>Weight: 4.23 lbs (Dry Weight)</a:t>
            </a:r>
          </a:p>
          <a:p>
            <a:pPr marL="742950" lvl="1" indent="-285750">
              <a:buFont typeface="Arial" panose="020B0604020202020204" pitchFamily="34" charset="0"/>
              <a:buChar char="•"/>
            </a:pPr>
            <a:r>
              <a:rPr lang="en-US" sz="2800" dirty="0" smtClean="0"/>
              <a:t>Identical Construction Techniques</a:t>
            </a:r>
          </a:p>
          <a:p>
            <a:pPr marL="742950" lvl="1" indent="-285750">
              <a:buFont typeface="Arial" panose="020B0604020202020204" pitchFamily="34" charset="0"/>
              <a:buChar char="•"/>
            </a:pPr>
            <a:r>
              <a:rPr lang="en-US" sz="2800" dirty="0" smtClean="0"/>
              <a:t>Stability</a:t>
            </a:r>
          </a:p>
          <a:p>
            <a:pPr marL="742950" lvl="1" indent="-285750">
              <a:buFont typeface="Arial" panose="020B0604020202020204" pitchFamily="34" charset="0"/>
              <a:buChar char="•"/>
            </a:pPr>
            <a:r>
              <a:rPr lang="en-US" sz="2800" dirty="0" smtClean="0"/>
              <a:t>Dual Deploy</a:t>
            </a:r>
          </a:p>
          <a:p>
            <a:pPr marL="742950" lvl="1" indent="-285750">
              <a:buFont typeface="Arial" panose="020B0604020202020204" pitchFamily="34" charset="0"/>
              <a:buChar char="•"/>
            </a:pPr>
            <a:endParaRPr lang="en-US" sz="2800" dirty="0" smtClean="0"/>
          </a:p>
          <a:p>
            <a:pPr marL="742950" lvl="1" indent="-285750">
              <a:buFont typeface="Arial" panose="020B0604020202020204" pitchFamily="34" charset="0"/>
              <a:buChar char="•"/>
            </a:pPr>
            <a:endParaRPr lang="en-US" sz="2800" dirty="0" smtClean="0"/>
          </a:p>
          <a:p>
            <a:pPr lvl="1"/>
            <a:endParaRPr lang="en-US" dirty="0"/>
          </a:p>
        </p:txBody>
      </p:sp>
    </p:spTree>
    <p:extLst>
      <p:ext uri="{BB962C8B-B14F-4D97-AF65-F5344CB8AC3E}">
        <p14:creationId xmlns:p14="http://schemas.microsoft.com/office/powerpoint/2010/main" val="261545098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Content Placeholder 11"/>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5674995"/>
            <a:ext cx="8229600" cy="1183005"/>
          </a:xfrm>
        </p:spPr>
      </p:pic>
      <p:sp>
        <p:nvSpPr>
          <p:cNvPr id="10" name="Title 9"/>
          <p:cNvSpPr>
            <a:spLocks noGrp="1"/>
          </p:cNvSpPr>
          <p:nvPr>
            <p:ph type="ctrTitle"/>
          </p:nvPr>
        </p:nvSpPr>
        <p:spPr/>
        <p:txBody>
          <a:bodyPr/>
          <a:lstStyle/>
          <a:p>
            <a:r>
              <a:rPr lang="en-US" dirty="0" smtClean="0">
                <a:solidFill>
                  <a:schemeClr val="bg1"/>
                </a:solidFill>
              </a:rPr>
              <a:t>Payload: General Layout</a:t>
            </a:r>
            <a:endParaRPr lang="en-US" dirty="0">
              <a:solidFill>
                <a:schemeClr val="bg1"/>
              </a:solidFill>
            </a:endParaRPr>
          </a:p>
        </p:txBody>
      </p:sp>
      <p:sp>
        <p:nvSpPr>
          <p:cNvPr id="6" name="Slide Number Placeholder 5"/>
          <p:cNvSpPr>
            <a:spLocks noGrp="1"/>
          </p:cNvSpPr>
          <p:nvPr>
            <p:ph type="sldNum" sz="quarter" idx="12"/>
          </p:nvPr>
        </p:nvSpPr>
        <p:spPr/>
        <p:txBody>
          <a:bodyPr/>
          <a:lstStyle/>
          <a:p>
            <a:fld id="{807C6639-1215-4F78-942E-B031229E00CE}" type="slidenum">
              <a:rPr lang="en-US" smtClean="0"/>
              <a:pPr/>
              <a:t>16</a:t>
            </a:fld>
            <a:endParaRPr lang="en-US" dirty="0"/>
          </a:p>
        </p:txBody>
      </p:sp>
      <p:sp>
        <p:nvSpPr>
          <p:cNvPr id="3" name="TextBox 2"/>
          <p:cNvSpPr txBox="1"/>
          <p:nvPr/>
        </p:nvSpPr>
        <p:spPr>
          <a:xfrm>
            <a:off x="457200" y="1523999"/>
            <a:ext cx="7772400" cy="1692771"/>
          </a:xfrm>
          <a:prstGeom prst="rect">
            <a:avLst/>
          </a:prstGeom>
          <a:noFill/>
        </p:spPr>
        <p:txBody>
          <a:bodyPr wrap="square" rtlCol="0">
            <a:spAutoFit/>
          </a:bodyPr>
          <a:lstStyle/>
          <a:p>
            <a:pPr marL="457200" indent="-457200">
              <a:buFont typeface="Arial" panose="020B0604020202020204" pitchFamily="34" charset="0"/>
              <a:buChar char="•"/>
            </a:pPr>
            <a:r>
              <a:rPr lang="en-US" sz="2800" dirty="0" smtClean="0"/>
              <a:t>Payload positioned in close proximity to</a:t>
            </a:r>
          </a:p>
          <a:p>
            <a:r>
              <a:rPr lang="en-US" sz="2800" dirty="0" smtClean="0"/>
              <a:t> CG location</a:t>
            </a:r>
          </a:p>
          <a:p>
            <a:pPr marL="914400" lvl="1" indent="-457200">
              <a:buFont typeface="Arial" panose="020B0604020202020204" pitchFamily="34" charset="0"/>
              <a:buChar char="•"/>
            </a:pPr>
            <a:r>
              <a:rPr lang="en-US" sz="2400" dirty="0" smtClean="0"/>
              <a:t>Negligible change in static margin with change of payload weight.</a:t>
            </a:r>
            <a:endParaRPr lang="en-US" sz="2400" dirty="0"/>
          </a:p>
        </p:txBody>
      </p:sp>
      <p:pic>
        <p:nvPicPr>
          <p:cNvPr id="2" name="Picture 2" descr="C:\Users\Jess\Dropbox\Senior Design - HPRC\USLI\OpenRocket Pictures\NASA-ProposalDiagram.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451" y="3810000"/>
            <a:ext cx="9096797" cy="13013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545098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Content Placeholder 11"/>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0" y="5674995"/>
            <a:ext cx="8229600" cy="1183005"/>
          </a:xfrm>
        </p:spPr>
      </p:pic>
      <p:sp>
        <p:nvSpPr>
          <p:cNvPr id="10" name="Title 9"/>
          <p:cNvSpPr>
            <a:spLocks noGrp="1"/>
          </p:cNvSpPr>
          <p:nvPr>
            <p:ph type="ctrTitle"/>
          </p:nvPr>
        </p:nvSpPr>
        <p:spPr/>
        <p:txBody>
          <a:bodyPr/>
          <a:lstStyle/>
          <a:p>
            <a:r>
              <a:rPr lang="en-US" dirty="0" smtClean="0">
                <a:solidFill>
                  <a:schemeClr val="bg1"/>
                </a:solidFill>
              </a:rPr>
              <a:t>Payload Overview</a:t>
            </a:r>
            <a:endParaRPr lang="en-US" dirty="0">
              <a:solidFill>
                <a:schemeClr val="bg1"/>
              </a:solidFill>
            </a:endParaRPr>
          </a:p>
        </p:txBody>
      </p:sp>
      <p:sp>
        <p:nvSpPr>
          <p:cNvPr id="6" name="Slide Number Placeholder 5"/>
          <p:cNvSpPr>
            <a:spLocks noGrp="1"/>
          </p:cNvSpPr>
          <p:nvPr>
            <p:ph type="sldNum" sz="quarter" idx="12"/>
          </p:nvPr>
        </p:nvSpPr>
        <p:spPr/>
        <p:txBody>
          <a:bodyPr/>
          <a:lstStyle/>
          <a:p>
            <a:fld id="{807C6639-1215-4F78-942E-B031229E00CE}" type="slidenum">
              <a:rPr lang="en-US" smtClean="0"/>
              <a:pPr/>
              <a:t>17</a:t>
            </a:fld>
            <a:endParaRPr lang="en-US" dirty="0"/>
          </a:p>
        </p:txBody>
      </p:sp>
      <p:sp>
        <p:nvSpPr>
          <p:cNvPr id="2" name="TextBox 1"/>
          <p:cNvSpPr txBox="1"/>
          <p:nvPr/>
        </p:nvSpPr>
        <p:spPr>
          <a:xfrm>
            <a:off x="457200" y="1600200"/>
            <a:ext cx="8077200" cy="3262432"/>
          </a:xfrm>
          <a:prstGeom prst="rect">
            <a:avLst/>
          </a:prstGeom>
          <a:noFill/>
        </p:spPr>
        <p:txBody>
          <a:bodyPr wrap="square" rtlCol="0">
            <a:spAutoFit/>
          </a:bodyPr>
          <a:lstStyle/>
          <a:p>
            <a:pPr marL="285750" indent="-285750">
              <a:buFont typeface="Arial" panose="020B0604020202020204" pitchFamily="34" charset="0"/>
              <a:buChar char="•"/>
            </a:pPr>
            <a:r>
              <a:rPr lang="en-US" sz="2800" dirty="0" smtClean="0"/>
              <a:t>Experiment Requirements</a:t>
            </a:r>
            <a:endParaRPr lang="en-US" sz="2800" dirty="0"/>
          </a:p>
          <a:p>
            <a:pPr marL="285750" indent="-285750">
              <a:buFont typeface="Arial" panose="020B0604020202020204" pitchFamily="34" charset="0"/>
              <a:buChar char="•"/>
            </a:pPr>
            <a:r>
              <a:rPr lang="en-US" sz="2800" dirty="0" smtClean="0"/>
              <a:t>Components to be used</a:t>
            </a:r>
          </a:p>
          <a:p>
            <a:pPr marL="742950" lvl="1" indent="-285750">
              <a:buFont typeface="Arial" panose="020B0604020202020204" pitchFamily="34" charset="0"/>
              <a:buChar char="•"/>
            </a:pPr>
            <a:r>
              <a:rPr lang="en-US" sz="2800" dirty="0" smtClean="0"/>
              <a:t>Data to be recorded</a:t>
            </a:r>
          </a:p>
          <a:p>
            <a:pPr marL="742950" lvl="1" indent="-285750">
              <a:buFont typeface="Arial" panose="020B0604020202020204" pitchFamily="34" charset="0"/>
              <a:buChar char="•"/>
            </a:pPr>
            <a:r>
              <a:rPr lang="en-US" sz="2800" dirty="0" smtClean="0"/>
              <a:t>Resolution of Data</a:t>
            </a:r>
          </a:p>
          <a:p>
            <a:pPr marL="285750" indent="-285750">
              <a:buFont typeface="Arial" panose="020B0604020202020204" pitchFamily="34" charset="0"/>
              <a:buChar char="•"/>
            </a:pPr>
            <a:r>
              <a:rPr lang="en-US" sz="2800" dirty="0" smtClean="0"/>
              <a:t>Value of Data to be Collected</a:t>
            </a:r>
          </a:p>
          <a:p>
            <a:pPr marL="742950" lvl="1" indent="-285750">
              <a:buFont typeface="Arial" panose="020B0604020202020204" pitchFamily="34" charset="0"/>
              <a:buChar char="•"/>
            </a:pPr>
            <a:endParaRPr lang="en-US" sz="2800" dirty="0" smtClean="0"/>
          </a:p>
          <a:p>
            <a:pPr marL="742950" lvl="1" indent="-285750">
              <a:buFont typeface="Arial" panose="020B0604020202020204" pitchFamily="34" charset="0"/>
              <a:buChar char="•"/>
            </a:pPr>
            <a:endParaRPr lang="en-US" sz="2000" dirty="0" smtClean="0"/>
          </a:p>
          <a:p>
            <a:pPr lvl="1"/>
            <a:endParaRPr lang="en-US" dirty="0"/>
          </a:p>
        </p:txBody>
      </p:sp>
    </p:spTree>
    <p:extLst>
      <p:ext uri="{BB962C8B-B14F-4D97-AF65-F5344CB8AC3E}">
        <p14:creationId xmlns:p14="http://schemas.microsoft.com/office/powerpoint/2010/main" val="304469235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Equipment</a:t>
            </a:r>
          </a:p>
          <a:p>
            <a:r>
              <a:rPr lang="en-US" dirty="0" smtClean="0"/>
              <a:t>Activation</a:t>
            </a:r>
          </a:p>
          <a:p>
            <a:r>
              <a:rPr lang="en-US" dirty="0" smtClean="0"/>
              <a:t>Hazard Detection Algorithm</a:t>
            </a:r>
          </a:p>
          <a:p>
            <a:pPr lvl="1"/>
            <a:r>
              <a:rPr lang="en-US" dirty="0" smtClean="0"/>
              <a:t>Specification of Hazard</a:t>
            </a:r>
          </a:p>
          <a:p>
            <a:pPr lvl="1"/>
            <a:endParaRPr lang="en-US" dirty="0"/>
          </a:p>
        </p:txBody>
      </p:sp>
      <p:sp>
        <p:nvSpPr>
          <p:cNvPr id="3" name="Title 2"/>
          <p:cNvSpPr>
            <a:spLocks noGrp="1"/>
          </p:cNvSpPr>
          <p:nvPr>
            <p:ph type="ctrTitle"/>
          </p:nvPr>
        </p:nvSpPr>
        <p:spPr/>
        <p:txBody>
          <a:bodyPr/>
          <a:lstStyle/>
          <a:p>
            <a:r>
              <a:rPr lang="en-US" dirty="0" smtClean="0">
                <a:solidFill>
                  <a:schemeClr val="bg1"/>
                </a:solidFill>
              </a:rPr>
              <a:t>Hazard Detection System</a:t>
            </a:r>
            <a:endParaRPr lang="en-US" dirty="0">
              <a:solidFill>
                <a:schemeClr val="bg1"/>
              </a:solidFill>
            </a:endParaRPr>
          </a:p>
        </p:txBody>
      </p:sp>
      <p:sp>
        <p:nvSpPr>
          <p:cNvPr id="4" name="Date Placeholder 3"/>
          <p:cNvSpPr>
            <a:spLocks noGrp="1"/>
          </p:cNvSpPr>
          <p:nvPr>
            <p:ph type="dt" sz="half" idx="10"/>
          </p:nvPr>
        </p:nvSpPr>
        <p:spPr/>
        <p:txBody>
          <a:bodyPr/>
          <a:lstStyle/>
          <a:p>
            <a:pPr>
              <a:defRPr/>
            </a:pPr>
            <a:fld id="{CCC1C99D-5506-44E5-BE33-0D9ACD0E246A}" type="datetime1">
              <a:rPr lang="en-US" smtClean="0"/>
              <a:pPr>
                <a:defRPr/>
              </a:pPr>
              <a:t>2/15/2014</a:t>
            </a:fld>
            <a:endParaRPr lang="en-US" dirty="0"/>
          </a:p>
        </p:txBody>
      </p:sp>
      <p:sp>
        <p:nvSpPr>
          <p:cNvPr id="5" name="Footer Placeholder 4"/>
          <p:cNvSpPr>
            <a:spLocks noGrp="1"/>
          </p:cNvSpPr>
          <p:nvPr>
            <p:ph type="ftr" sz="quarter" idx="11"/>
          </p:nvPr>
        </p:nvSpPr>
        <p:spPr/>
        <p:txBody>
          <a:bodyPr/>
          <a:lstStyle/>
          <a:p>
            <a:pPr>
              <a:defRPr/>
            </a:pPr>
            <a:r>
              <a:rPr lang="en-US" smtClean="0"/>
              <a:t>Pre-Registration Advising</a:t>
            </a:r>
            <a:endParaRPr lang="en-US"/>
          </a:p>
        </p:txBody>
      </p:sp>
      <p:sp>
        <p:nvSpPr>
          <p:cNvPr id="6" name="Slide Number Placeholder 5"/>
          <p:cNvSpPr>
            <a:spLocks noGrp="1"/>
          </p:cNvSpPr>
          <p:nvPr>
            <p:ph type="sldNum" sz="quarter" idx="12"/>
          </p:nvPr>
        </p:nvSpPr>
        <p:spPr/>
        <p:txBody>
          <a:bodyPr/>
          <a:lstStyle/>
          <a:p>
            <a:pPr>
              <a:defRPr/>
            </a:pPr>
            <a:fld id="{807C6639-1215-4F78-942E-B031229E00CE}" type="slidenum">
              <a:rPr lang="en-US" smtClean="0"/>
              <a:pPr>
                <a:defRPr/>
              </a:pPr>
              <a:t>18</a:t>
            </a:fld>
            <a:endParaRPr lang="en-US" dirty="0"/>
          </a:p>
        </p:txBody>
      </p:sp>
      <p:pic>
        <p:nvPicPr>
          <p:cNvPr id="7" name="Content Placeholder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bwMode="auto">
          <a:xfrm>
            <a:off x="0" y="5674995"/>
            <a:ext cx="8229600" cy="1183005"/>
          </a:xfrm>
          <a:prstGeom prst="rect">
            <a:avLst/>
          </a:prstGeom>
          <a:noFill/>
          <a:ln w="9525">
            <a:noFill/>
            <a:miter lim="800000"/>
            <a:headEnd/>
            <a:tailEnd/>
          </a:ln>
        </p:spPr>
      </p:pic>
    </p:spTree>
    <p:extLst>
      <p:ext uri="{BB962C8B-B14F-4D97-AF65-F5344CB8AC3E}">
        <p14:creationId xmlns:p14="http://schemas.microsoft.com/office/powerpoint/2010/main" val="225826534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Design and Analysis</a:t>
            </a:r>
          </a:p>
          <a:p>
            <a:r>
              <a:rPr lang="en-US" dirty="0" smtClean="0"/>
              <a:t>Motor Performance</a:t>
            </a:r>
          </a:p>
          <a:p>
            <a:r>
              <a:rPr lang="en-US" dirty="0" smtClean="0"/>
              <a:t>Thrust derivation</a:t>
            </a:r>
          </a:p>
          <a:p>
            <a:r>
              <a:rPr lang="en-US" dirty="0" smtClean="0"/>
              <a:t>Published Value </a:t>
            </a:r>
          </a:p>
          <a:p>
            <a:pPr marL="0" indent="0">
              <a:buNone/>
            </a:pPr>
            <a:r>
              <a:rPr lang="en-US" dirty="0" smtClean="0"/>
              <a:t>Comparison</a:t>
            </a:r>
            <a:endParaRPr lang="en-US" dirty="0"/>
          </a:p>
        </p:txBody>
      </p:sp>
      <p:sp>
        <p:nvSpPr>
          <p:cNvPr id="3" name="Title 2"/>
          <p:cNvSpPr>
            <a:spLocks noGrp="1"/>
          </p:cNvSpPr>
          <p:nvPr>
            <p:ph type="ctrTitle"/>
          </p:nvPr>
        </p:nvSpPr>
        <p:spPr/>
        <p:txBody>
          <a:bodyPr/>
          <a:lstStyle/>
          <a:p>
            <a:r>
              <a:rPr lang="en-US" dirty="0" smtClean="0">
                <a:solidFill>
                  <a:schemeClr val="bg1"/>
                </a:solidFill>
              </a:rPr>
              <a:t>Load Cell</a:t>
            </a:r>
            <a:endParaRPr lang="en-US" dirty="0">
              <a:solidFill>
                <a:schemeClr val="bg1"/>
              </a:solidFill>
            </a:endParaRPr>
          </a:p>
        </p:txBody>
      </p:sp>
      <p:sp>
        <p:nvSpPr>
          <p:cNvPr id="4" name="Date Placeholder 3"/>
          <p:cNvSpPr>
            <a:spLocks noGrp="1"/>
          </p:cNvSpPr>
          <p:nvPr>
            <p:ph type="dt" sz="half" idx="10"/>
          </p:nvPr>
        </p:nvSpPr>
        <p:spPr/>
        <p:txBody>
          <a:bodyPr/>
          <a:lstStyle/>
          <a:p>
            <a:pPr>
              <a:defRPr/>
            </a:pPr>
            <a:fld id="{CCC1C99D-5506-44E5-BE33-0D9ACD0E246A}" type="datetime1">
              <a:rPr lang="en-US" smtClean="0"/>
              <a:pPr>
                <a:defRPr/>
              </a:pPr>
              <a:t>2/15/2014</a:t>
            </a:fld>
            <a:endParaRPr lang="en-US" dirty="0"/>
          </a:p>
        </p:txBody>
      </p:sp>
      <p:sp>
        <p:nvSpPr>
          <p:cNvPr id="5" name="Footer Placeholder 4"/>
          <p:cNvSpPr>
            <a:spLocks noGrp="1"/>
          </p:cNvSpPr>
          <p:nvPr>
            <p:ph type="ftr" sz="quarter" idx="11"/>
          </p:nvPr>
        </p:nvSpPr>
        <p:spPr/>
        <p:txBody>
          <a:bodyPr/>
          <a:lstStyle/>
          <a:p>
            <a:pPr>
              <a:defRPr/>
            </a:pPr>
            <a:r>
              <a:rPr lang="en-US" smtClean="0"/>
              <a:t>Pre-Registration Advising</a:t>
            </a:r>
            <a:endParaRPr lang="en-US"/>
          </a:p>
        </p:txBody>
      </p:sp>
      <p:sp>
        <p:nvSpPr>
          <p:cNvPr id="6" name="Slide Number Placeholder 5"/>
          <p:cNvSpPr>
            <a:spLocks noGrp="1"/>
          </p:cNvSpPr>
          <p:nvPr>
            <p:ph type="sldNum" sz="quarter" idx="12"/>
          </p:nvPr>
        </p:nvSpPr>
        <p:spPr/>
        <p:txBody>
          <a:bodyPr/>
          <a:lstStyle/>
          <a:p>
            <a:pPr>
              <a:defRPr/>
            </a:pPr>
            <a:fld id="{807C6639-1215-4F78-942E-B031229E00CE}" type="slidenum">
              <a:rPr lang="en-US" smtClean="0"/>
              <a:pPr>
                <a:defRPr/>
              </a:pPr>
              <a:t>19</a:t>
            </a:fld>
            <a:endParaRPr lang="en-US" dirty="0"/>
          </a:p>
        </p:txBody>
      </p:sp>
      <p:pic>
        <p:nvPicPr>
          <p:cNvPr id="7" name="Content Placeholder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bwMode="auto">
          <a:xfrm>
            <a:off x="0" y="5674995"/>
            <a:ext cx="8229600" cy="1183005"/>
          </a:xfrm>
          <a:prstGeom prst="rect">
            <a:avLst/>
          </a:prstGeom>
          <a:noFill/>
          <a:ln w="9525">
            <a:noFill/>
            <a:miter lim="800000"/>
            <a:headEnd/>
            <a:tailEnd/>
          </a:ln>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86200" y="3345712"/>
            <a:ext cx="4839929" cy="2102498"/>
          </a:xfrm>
          <a:prstGeom prst="rect">
            <a:avLst/>
          </a:prstGeom>
        </p:spPr>
      </p:pic>
    </p:spTree>
    <p:extLst>
      <p:ext uri="{BB962C8B-B14F-4D97-AF65-F5344CB8AC3E}">
        <p14:creationId xmlns:p14="http://schemas.microsoft.com/office/powerpoint/2010/main" val="269188691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Content Placeholder 11"/>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0" y="5674995"/>
            <a:ext cx="8229600" cy="1183005"/>
          </a:xfrm>
        </p:spPr>
      </p:pic>
      <p:sp>
        <p:nvSpPr>
          <p:cNvPr id="10" name="Title 9"/>
          <p:cNvSpPr>
            <a:spLocks noGrp="1"/>
          </p:cNvSpPr>
          <p:nvPr>
            <p:ph type="ctrTitle"/>
          </p:nvPr>
        </p:nvSpPr>
        <p:spPr/>
        <p:txBody>
          <a:bodyPr/>
          <a:lstStyle/>
          <a:p>
            <a:r>
              <a:rPr lang="en-US" dirty="0" smtClean="0">
                <a:solidFill>
                  <a:schemeClr val="bg1"/>
                </a:solidFill>
              </a:rPr>
              <a:t>Payload: Onboard Processing</a:t>
            </a:r>
            <a:endParaRPr lang="en-US" dirty="0">
              <a:solidFill>
                <a:schemeClr val="bg1"/>
              </a:solidFill>
            </a:endParaRPr>
          </a:p>
        </p:txBody>
      </p:sp>
      <p:sp>
        <p:nvSpPr>
          <p:cNvPr id="6" name="Slide Number Placeholder 5"/>
          <p:cNvSpPr>
            <a:spLocks noGrp="1"/>
          </p:cNvSpPr>
          <p:nvPr>
            <p:ph type="sldNum" sz="quarter" idx="12"/>
          </p:nvPr>
        </p:nvSpPr>
        <p:spPr/>
        <p:txBody>
          <a:bodyPr/>
          <a:lstStyle/>
          <a:p>
            <a:fld id="{807C6639-1215-4F78-942E-B031229E00CE}" type="slidenum">
              <a:rPr lang="en-US" smtClean="0"/>
              <a:pPr/>
              <a:t>20</a:t>
            </a:fld>
            <a:endParaRPr lang="en-US" dirty="0"/>
          </a:p>
        </p:txBody>
      </p:sp>
      <p:sp>
        <p:nvSpPr>
          <p:cNvPr id="2" name="TextBox 1"/>
          <p:cNvSpPr txBox="1"/>
          <p:nvPr/>
        </p:nvSpPr>
        <p:spPr>
          <a:xfrm>
            <a:off x="457200" y="1600200"/>
            <a:ext cx="8077200" cy="4124206"/>
          </a:xfrm>
          <a:prstGeom prst="rect">
            <a:avLst/>
          </a:prstGeom>
          <a:noFill/>
        </p:spPr>
        <p:txBody>
          <a:bodyPr wrap="square" rtlCol="0">
            <a:spAutoFit/>
          </a:bodyPr>
          <a:lstStyle/>
          <a:p>
            <a:pPr marL="285750" indent="-285750">
              <a:buFont typeface="Arial" panose="020B0604020202020204" pitchFamily="34" charset="0"/>
              <a:buChar char="•"/>
            </a:pPr>
            <a:r>
              <a:rPr lang="en-US" sz="2800" dirty="0" smtClean="0"/>
              <a:t>Core Processor (Options)</a:t>
            </a:r>
          </a:p>
          <a:p>
            <a:pPr marL="742950" lvl="1" indent="-285750">
              <a:buFont typeface="Arial" panose="020B0604020202020204" pitchFamily="34" charset="0"/>
              <a:buChar char="•"/>
            </a:pPr>
            <a:r>
              <a:rPr lang="en-US" sz="2400" dirty="0" smtClean="0">
                <a:solidFill>
                  <a:srgbClr val="FF0000"/>
                </a:solidFill>
              </a:rPr>
              <a:t>Raspberry Pi:  Model B version 2.0 512MB</a:t>
            </a:r>
          </a:p>
          <a:p>
            <a:pPr marL="1200150" lvl="2" indent="-285750">
              <a:buFont typeface="Arial" panose="020B0604020202020204" pitchFamily="34" charset="0"/>
              <a:buChar char="•"/>
            </a:pPr>
            <a:r>
              <a:rPr lang="en-US" sz="2400" dirty="0" smtClean="0">
                <a:solidFill>
                  <a:srgbClr val="FF0000"/>
                </a:solidFill>
              </a:rPr>
              <a:t>700 MHz</a:t>
            </a:r>
          </a:p>
          <a:p>
            <a:pPr marL="1200150" lvl="2" indent="-285750">
              <a:buFont typeface="Arial" panose="020B0604020202020204" pitchFamily="34" charset="0"/>
              <a:buChar char="•"/>
            </a:pPr>
            <a:r>
              <a:rPr lang="en-US" sz="2400" dirty="0" smtClean="0">
                <a:solidFill>
                  <a:srgbClr val="FF0000"/>
                </a:solidFill>
              </a:rPr>
              <a:t>Linux Based</a:t>
            </a:r>
          </a:p>
          <a:p>
            <a:pPr marL="742950" lvl="1" indent="-285750">
              <a:buFont typeface="Arial" panose="020B0604020202020204" pitchFamily="34" charset="0"/>
              <a:buChar char="•"/>
            </a:pPr>
            <a:r>
              <a:rPr lang="en-US" sz="2400" dirty="0" err="1" smtClean="0"/>
              <a:t>Arduino</a:t>
            </a:r>
            <a:r>
              <a:rPr lang="en-US" sz="2400" dirty="0" smtClean="0"/>
              <a:t> Due</a:t>
            </a:r>
          </a:p>
          <a:p>
            <a:pPr marL="1200150" lvl="2" indent="-285750">
              <a:buFont typeface="Arial" panose="020B0604020202020204" pitchFamily="34" charset="0"/>
              <a:buChar char="•"/>
            </a:pPr>
            <a:r>
              <a:rPr lang="en-US" sz="2400" dirty="0" smtClean="0"/>
              <a:t>84 MHz</a:t>
            </a:r>
          </a:p>
          <a:p>
            <a:pPr marL="1200150" lvl="2" indent="-285750">
              <a:buFont typeface="Arial" panose="020B0604020202020204" pitchFamily="34" charset="0"/>
              <a:buChar char="•"/>
            </a:pPr>
            <a:r>
              <a:rPr lang="en-US" sz="2400" dirty="0" err="1" smtClean="0"/>
              <a:t>Arduino</a:t>
            </a:r>
            <a:r>
              <a:rPr lang="en-US" sz="2400" dirty="0" smtClean="0"/>
              <a:t> based</a:t>
            </a:r>
          </a:p>
          <a:p>
            <a:pPr marL="742950" lvl="1" indent="-285750">
              <a:buFont typeface="Arial" panose="020B0604020202020204" pitchFamily="34" charset="0"/>
              <a:buChar char="•"/>
            </a:pPr>
            <a:r>
              <a:rPr lang="en-US" sz="2400" dirty="0" err="1" smtClean="0">
                <a:solidFill>
                  <a:srgbClr val="FF0000"/>
                </a:solidFill>
              </a:rPr>
              <a:t>Arduino</a:t>
            </a:r>
            <a:r>
              <a:rPr lang="en-US" sz="2400" dirty="0" smtClean="0">
                <a:solidFill>
                  <a:srgbClr val="FF0000"/>
                </a:solidFill>
              </a:rPr>
              <a:t> Mega 2560</a:t>
            </a:r>
          </a:p>
          <a:p>
            <a:pPr marL="1200150" lvl="2" indent="-285750">
              <a:buFont typeface="Arial" panose="020B0604020202020204" pitchFamily="34" charset="0"/>
              <a:buChar char="•"/>
            </a:pPr>
            <a:r>
              <a:rPr lang="en-US" sz="2400" dirty="0" smtClean="0">
                <a:solidFill>
                  <a:srgbClr val="FF0000"/>
                </a:solidFill>
              </a:rPr>
              <a:t>25 MHz</a:t>
            </a:r>
          </a:p>
          <a:p>
            <a:pPr marL="1200150" lvl="2" indent="-285750">
              <a:buFont typeface="Arial" panose="020B0604020202020204" pitchFamily="34" charset="0"/>
              <a:buChar char="•"/>
            </a:pPr>
            <a:r>
              <a:rPr lang="en-US" sz="2400" dirty="0" err="1" smtClean="0">
                <a:solidFill>
                  <a:srgbClr val="FF0000"/>
                </a:solidFill>
              </a:rPr>
              <a:t>Arduino</a:t>
            </a:r>
            <a:r>
              <a:rPr lang="en-US" sz="2400" dirty="0" smtClean="0">
                <a:solidFill>
                  <a:srgbClr val="FF0000"/>
                </a:solidFill>
              </a:rPr>
              <a:t> Based</a:t>
            </a:r>
          </a:p>
          <a:p>
            <a:pPr lvl="1"/>
            <a:endParaRPr lang="en-US" dirty="0"/>
          </a:p>
        </p:txBody>
      </p:sp>
    </p:spTree>
    <p:extLst>
      <p:ext uri="{BB962C8B-B14F-4D97-AF65-F5344CB8AC3E}">
        <p14:creationId xmlns:p14="http://schemas.microsoft.com/office/powerpoint/2010/main" val="395891773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High Power Rocket Dynamics Model and Analysis</a:t>
            </a:r>
          </a:p>
          <a:p>
            <a:pPr lvl="1"/>
            <a:r>
              <a:rPr lang="en-US" dirty="0" smtClean="0"/>
              <a:t>Create a dynamic model for a high power rocket</a:t>
            </a:r>
          </a:p>
          <a:p>
            <a:pPr lvl="1"/>
            <a:r>
              <a:rPr lang="en-US" dirty="0" smtClean="0"/>
              <a:t>Goal is to determine dynamic modes and quantify disturbance to </a:t>
            </a:r>
            <a:r>
              <a:rPr lang="en-US" dirty="0" err="1" smtClean="0"/>
              <a:t>flightpath</a:t>
            </a:r>
            <a:r>
              <a:rPr lang="en-US" dirty="0" smtClean="0"/>
              <a:t> caused by thruster firing</a:t>
            </a:r>
          </a:p>
          <a:p>
            <a:pPr lvl="1"/>
            <a:r>
              <a:rPr lang="en-US" dirty="0" smtClean="0"/>
              <a:t>MATLAB/SIMULINK </a:t>
            </a:r>
          </a:p>
          <a:p>
            <a:endParaRPr lang="en-US" dirty="0"/>
          </a:p>
        </p:txBody>
      </p:sp>
      <p:sp>
        <p:nvSpPr>
          <p:cNvPr id="3" name="Title 2"/>
          <p:cNvSpPr>
            <a:spLocks noGrp="1"/>
          </p:cNvSpPr>
          <p:nvPr>
            <p:ph type="ctrTitle"/>
          </p:nvPr>
        </p:nvSpPr>
        <p:spPr/>
        <p:txBody>
          <a:bodyPr/>
          <a:lstStyle/>
          <a:p>
            <a:r>
              <a:rPr lang="en-US" dirty="0" smtClean="0">
                <a:solidFill>
                  <a:schemeClr val="bg1"/>
                </a:solidFill>
              </a:rPr>
              <a:t>Experiment Overview</a:t>
            </a:r>
            <a:endParaRPr lang="en-US" dirty="0">
              <a:solidFill>
                <a:schemeClr val="bg1"/>
              </a:solidFill>
            </a:endParaRPr>
          </a:p>
        </p:txBody>
      </p:sp>
      <p:sp>
        <p:nvSpPr>
          <p:cNvPr id="4" name="Date Placeholder 3"/>
          <p:cNvSpPr>
            <a:spLocks noGrp="1"/>
          </p:cNvSpPr>
          <p:nvPr>
            <p:ph type="dt" sz="half" idx="10"/>
          </p:nvPr>
        </p:nvSpPr>
        <p:spPr/>
        <p:txBody>
          <a:bodyPr/>
          <a:lstStyle/>
          <a:p>
            <a:pPr>
              <a:defRPr/>
            </a:pPr>
            <a:fld id="{CCC1C99D-5506-44E5-BE33-0D9ACD0E246A}" type="datetime1">
              <a:rPr lang="en-US" smtClean="0"/>
              <a:pPr>
                <a:defRPr/>
              </a:pPr>
              <a:t>2/15/2014</a:t>
            </a:fld>
            <a:endParaRPr lang="en-US" dirty="0"/>
          </a:p>
        </p:txBody>
      </p:sp>
      <p:sp>
        <p:nvSpPr>
          <p:cNvPr id="5" name="Footer Placeholder 4"/>
          <p:cNvSpPr>
            <a:spLocks noGrp="1"/>
          </p:cNvSpPr>
          <p:nvPr>
            <p:ph type="ftr" sz="quarter" idx="11"/>
          </p:nvPr>
        </p:nvSpPr>
        <p:spPr/>
        <p:txBody>
          <a:bodyPr/>
          <a:lstStyle/>
          <a:p>
            <a:pPr>
              <a:defRPr/>
            </a:pPr>
            <a:r>
              <a:rPr lang="en-US" smtClean="0"/>
              <a:t>Pre-Registration Advising</a:t>
            </a:r>
            <a:endParaRPr lang="en-US"/>
          </a:p>
        </p:txBody>
      </p:sp>
      <p:sp>
        <p:nvSpPr>
          <p:cNvPr id="6" name="Slide Number Placeholder 5"/>
          <p:cNvSpPr>
            <a:spLocks noGrp="1"/>
          </p:cNvSpPr>
          <p:nvPr>
            <p:ph type="sldNum" sz="quarter" idx="12"/>
          </p:nvPr>
        </p:nvSpPr>
        <p:spPr/>
        <p:txBody>
          <a:bodyPr/>
          <a:lstStyle/>
          <a:p>
            <a:pPr>
              <a:defRPr/>
            </a:pPr>
            <a:fld id="{807C6639-1215-4F78-942E-B031229E00CE}" type="slidenum">
              <a:rPr lang="en-US" smtClean="0"/>
              <a:pPr>
                <a:defRPr/>
              </a:pPr>
              <a:t>21</a:t>
            </a:fld>
            <a:endParaRPr lang="en-US" dirty="0"/>
          </a:p>
        </p:txBody>
      </p:sp>
      <p:pic>
        <p:nvPicPr>
          <p:cNvPr id="7" name="Content Placeholder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bwMode="auto">
          <a:xfrm>
            <a:off x="0" y="5674995"/>
            <a:ext cx="8229600" cy="1183005"/>
          </a:xfrm>
          <a:prstGeom prst="rect">
            <a:avLst/>
          </a:prstGeom>
          <a:noFill/>
          <a:ln w="9525">
            <a:noFill/>
            <a:miter lim="800000"/>
            <a:headEnd/>
            <a:tailEnd/>
          </a:ln>
        </p:spPr>
      </p:pic>
    </p:spTree>
    <p:extLst>
      <p:ext uri="{BB962C8B-B14F-4D97-AF65-F5344CB8AC3E}">
        <p14:creationId xmlns:p14="http://schemas.microsoft.com/office/powerpoint/2010/main" val="40009787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Black Powder Charge Sizing</a:t>
            </a:r>
          </a:p>
          <a:p>
            <a:pPr lvl="1"/>
            <a:r>
              <a:rPr lang="en-US" dirty="0" smtClean="0"/>
              <a:t>Determine the appropriate size of the black powder charges used to deploy parachutes</a:t>
            </a:r>
          </a:p>
          <a:p>
            <a:pPr lvl="1"/>
            <a:r>
              <a:rPr lang="en-US" dirty="0" smtClean="0"/>
              <a:t>Initial charge size determined using online calculator</a:t>
            </a:r>
          </a:p>
          <a:p>
            <a:pPr lvl="1"/>
            <a:r>
              <a:rPr lang="en-US" dirty="0" smtClean="0"/>
              <a:t>Charge size adjusted based off experimental ejection tests</a:t>
            </a:r>
            <a:endParaRPr lang="en-US" dirty="0"/>
          </a:p>
        </p:txBody>
      </p:sp>
      <p:sp>
        <p:nvSpPr>
          <p:cNvPr id="3" name="Title 2"/>
          <p:cNvSpPr>
            <a:spLocks noGrp="1"/>
          </p:cNvSpPr>
          <p:nvPr>
            <p:ph type="ctrTitle"/>
          </p:nvPr>
        </p:nvSpPr>
        <p:spPr/>
        <p:txBody>
          <a:bodyPr/>
          <a:lstStyle/>
          <a:p>
            <a:r>
              <a:rPr lang="en-US" dirty="0" smtClean="0">
                <a:solidFill>
                  <a:schemeClr val="bg1"/>
                </a:solidFill>
              </a:rPr>
              <a:t>Experiment Overview</a:t>
            </a:r>
            <a:endParaRPr lang="en-US" dirty="0">
              <a:solidFill>
                <a:schemeClr val="bg1"/>
              </a:solidFill>
            </a:endParaRPr>
          </a:p>
        </p:txBody>
      </p:sp>
      <p:sp>
        <p:nvSpPr>
          <p:cNvPr id="4" name="Date Placeholder 3"/>
          <p:cNvSpPr>
            <a:spLocks noGrp="1"/>
          </p:cNvSpPr>
          <p:nvPr>
            <p:ph type="dt" sz="half" idx="10"/>
          </p:nvPr>
        </p:nvSpPr>
        <p:spPr/>
        <p:txBody>
          <a:bodyPr/>
          <a:lstStyle/>
          <a:p>
            <a:pPr>
              <a:defRPr/>
            </a:pPr>
            <a:fld id="{CCC1C99D-5506-44E5-BE33-0D9ACD0E246A}" type="datetime1">
              <a:rPr lang="en-US" smtClean="0"/>
              <a:pPr>
                <a:defRPr/>
              </a:pPr>
              <a:t>2/15/2014</a:t>
            </a:fld>
            <a:endParaRPr lang="en-US" dirty="0"/>
          </a:p>
        </p:txBody>
      </p:sp>
      <p:sp>
        <p:nvSpPr>
          <p:cNvPr id="5" name="Footer Placeholder 4"/>
          <p:cNvSpPr>
            <a:spLocks noGrp="1"/>
          </p:cNvSpPr>
          <p:nvPr>
            <p:ph type="ftr" sz="quarter" idx="11"/>
          </p:nvPr>
        </p:nvSpPr>
        <p:spPr/>
        <p:txBody>
          <a:bodyPr/>
          <a:lstStyle/>
          <a:p>
            <a:pPr>
              <a:defRPr/>
            </a:pPr>
            <a:r>
              <a:rPr lang="en-US" smtClean="0"/>
              <a:t>Pre-Registration Advising</a:t>
            </a:r>
            <a:endParaRPr lang="en-US"/>
          </a:p>
        </p:txBody>
      </p:sp>
      <p:sp>
        <p:nvSpPr>
          <p:cNvPr id="6" name="Slide Number Placeholder 5"/>
          <p:cNvSpPr>
            <a:spLocks noGrp="1"/>
          </p:cNvSpPr>
          <p:nvPr>
            <p:ph type="sldNum" sz="quarter" idx="12"/>
          </p:nvPr>
        </p:nvSpPr>
        <p:spPr/>
        <p:txBody>
          <a:bodyPr/>
          <a:lstStyle/>
          <a:p>
            <a:pPr>
              <a:defRPr/>
            </a:pPr>
            <a:fld id="{807C6639-1215-4F78-942E-B031229E00CE}" type="slidenum">
              <a:rPr lang="en-US" smtClean="0"/>
              <a:pPr>
                <a:defRPr/>
              </a:pPr>
              <a:t>22</a:t>
            </a:fld>
            <a:endParaRPr lang="en-US" dirty="0"/>
          </a:p>
        </p:txBody>
      </p:sp>
      <p:pic>
        <p:nvPicPr>
          <p:cNvPr id="7" name="Content Placeholder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bwMode="auto">
          <a:xfrm>
            <a:off x="0" y="5674995"/>
            <a:ext cx="8229600" cy="1183005"/>
          </a:xfrm>
          <a:prstGeom prst="rect">
            <a:avLst/>
          </a:prstGeom>
          <a:noFill/>
          <a:ln w="9525">
            <a:noFill/>
            <a:miter lim="800000"/>
            <a:headEnd/>
            <a:tailEnd/>
          </a:ln>
        </p:spPr>
      </p:pic>
    </p:spTree>
    <p:extLst>
      <p:ext uri="{BB962C8B-B14F-4D97-AF65-F5344CB8AC3E}">
        <p14:creationId xmlns:p14="http://schemas.microsoft.com/office/powerpoint/2010/main" val="97626215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Determining Blue Tube Material Properties</a:t>
            </a:r>
          </a:p>
          <a:p>
            <a:pPr lvl="1"/>
            <a:r>
              <a:rPr lang="en-US" dirty="0" smtClean="0"/>
              <a:t>Experimentally determine the material properties (Poisson’s ratio, ultimate strength)</a:t>
            </a:r>
          </a:p>
          <a:p>
            <a:pPr lvl="1"/>
            <a:r>
              <a:rPr lang="en-US" dirty="0" err="1" smtClean="0"/>
              <a:t>Instrom</a:t>
            </a:r>
            <a:r>
              <a:rPr lang="en-US" dirty="0" smtClean="0"/>
              <a:t> machine used to apply loads</a:t>
            </a:r>
          </a:p>
          <a:p>
            <a:pPr lvl="1"/>
            <a:r>
              <a:rPr lang="en-US" dirty="0" smtClean="0"/>
              <a:t>Strain gages recorded material response</a:t>
            </a:r>
          </a:p>
          <a:p>
            <a:pPr lvl="1"/>
            <a:r>
              <a:rPr lang="en-US" dirty="0" smtClean="0"/>
              <a:t>Material properties to be used in subsequent stress analysis</a:t>
            </a:r>
          </a:p>
        </p:txBody>
      </p:sp>
      <p:sp>
        <p:nvSpPr>
          <p:cNvPr id="3" name="Title 2"/>
          <p:cNvSpPr>
            <a:spLocks noGrp="1"/>
          </p:cNvSpPr>
          <p:nvPr>
            <p:ph type="ctrTitle"/>
          </p:nvPr>
        </p:nvSpPr>
        <p:spPr/>
        <p:txBody>
          <a:bodyPr/>
          <a:lstStyle/>
          <a:p>
            <a:r>
              <a:rPr lang="en-US" dirty="0" smtClean="0">
                <a:solidFill>
                  <a:schemeClr val="bg1"/>
                </a:solidFill>
              </a:rPr>
              <a:t>Experiment Overview</a:t>
            </a:r>
            <a:endParaRPr lang="en-US" dirty="0">
              <a:solidFill>
                <a:schemeClr val="bg1"/>
              </a:solidFill>
            </a:endParaRPr>
          </a:p>
        </p:txBody>
      </p:sp>
      <p:sp>
        <p:nvSpPr>
          <p:cNvPr id="4" name="Date Placeholder 3"/>
          <p:cNvSpPr>
            <a:spLocks noGrp="1"/>
          </p:cNvSpPr>
          <p:nvPr>
            <p:ph type="dt" sz="half" idx="10"/>
          </p:nvPr>
        </p:nvSpPr>
        <p:spPr/>
        <p:txBody>
          <a:bodyPr/>
          <a:lstStyle/>
          <a:p>
            <a:pPr>
              <a:defRPr/>
            </a:pPr>
            <a:fld id="{CCC1C99D-5506-44E5-BE33-0D9ACD0E246A}" type="datetime1">
              <a:rPr lang="en-US" smtClean="0"/>
              <a:pPr>
                <a:defRPr/>
              </a:pPr>
              <a:t>2/15/2014</a:t>
            </a:fld>
            <a:endParaRPr lang="en-US" dirty="0"/>
          </a:p>
        </p:txBody>
      </p:sp>
      <p:sp>
        <p:nvSpPr>
          <p:cNvPr id="5" name="Footer Placeholder 4"/>
          <p:cNvSpPr>
            <a:spLocks noGrp="1"/>
          </p:cNvSpPr>
          <p:nvPr>
            <p:ph type="ftr" sz="quarter" idx="11"/>
          </p:nvPr>
        </p:nvSpPr>
        <p:spPr/>
        <p:txBody>
          <a:bodyPr/>
          <a:lstStyle/>
          <a:p>
            <a:pPr>
              <a:defRPr/>
            </a:pPr>
            <a:r>
              <a:rPr lang="en-US" smtClean="0"/>
              <a:t>Pre-Registration Advising</a:t>
            </a:r>
            <a:endParaRPr lang="en-US"/>
          </a:p>
        </p:txBody>
      </p:sp>
      <p:sp>
        <p:nvSpPr>
          <p:cNvPr id="6" name="Slide Number Placeholder 5"/>
          <p:cNvSpPr>
            <a:spLocks noGrp="1"/>
          </p:cNvSpPr>
          <p:nvPr>
            <p:ph type="sldNum" sz="quarter" idx="12"/>
          </p:nvPr>
        </p:nvSpPr>
        <p:spPr/>
        <p:txBody>
          <a:bodyPr/>
          <a:lstStyle/>
          <a:p>
            <a:pPr>
              <a:defRPr/>
            </a:pPr>
            <a:fld id="{807C6639-1215-4F78-942E-B031229E00CE}" type="slidenum">
              <a:rPr lang="en-US" smtClean="0"/>
              <a:pPr>
                <a:defRPr/>
              </a:pPr>
              <a:t>23</a:t>
            </a:fld>
            <a:endParaRPr lang="en-US" dirty="0"/>
          </a:p>
        </p:txBody>
      </p:sp>
      <p:pic>
        <p:nvPicPr>
          <p:cNvPr id="7" name="Content Placeholder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bwMode="auto">
          <a:xfrm>
            <a:off x="0" y="5674995"/>
            <a:ext cx="8229600" cy="1183005"/>
          </a:xfrm>
          <a:prstGeom prst="rect">
            <a:avLst/>
          </a:prstGeom>
          <a:noFill/>
          <a:ln w="9525">
            <a:noFill/>
            <a:miter lim="800000"/>
            <a:headEnd/>
            <a:tailEnd/>
          </a:ln>
        </p:spPr>
      </p:pic>
    </p:spTree>
    <p:extLst>
      <p:ext uri="{BB962C8B-B14F-4D97-AF65-F5344CB8AC3E}">
        <p14:creationId xmlns:p14="http://schemas.microsoft.com/office/powerpoint/2010/main" val="45202986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Aerodynamics</a:t>
            </a:r>
          </a:p>
          <a:p>
            <a:pPr lvl="1"/>
            <a:r>
              <a:rPr lang="en-US" dirty="0" smtClean="0"/>
              <a:t>Use FLUENT to analyze rocket performance</a:t>
            </a:r>
          </a:p>
          <a:p>
            <a:pPr lvl="1"/>
            <a:r>
              <a:rPr lang="en-US" dirty="0" smtClean="0"/>
              <a:t>Multiple angles of attack run </a:t>
            </a:r>
          </a:p>
          <a:p>
            <a:pPr lvl="1"/>
            <a:r>
              <a:rPr lang="en-US" dirty="0" smtClean="0"/>
              <a:t>Aerodynamic coefficients determined (MATLAB): </a:t>
            </a:r>
            <a:r>
              <a:rPr lang="en-US" b="1" dirty="0" smtClean="0"/>
              <a:t>C</a:t>
            </a:r>
            <a:r>
              <a:rPr lang="en-US" b="1" baseline="-25000" dirty="0" smtClean="0"/>
              <a:t>L</a:t>
            </a:r>
            <a:r>
              <a:rPr lang="en-US" b="1" dirty="0" smtClean="0"/>
              <a:t>, C</a:t>
            </a:r>
            <a:r>
              <a:rPr lang="en-US" b="1" baseline="-25000" dirty="0" smtClean="0"/>
              <a:t>D</a:t>
            </a:r>
            <a:r>
              <a:rPr lang="en-US" b="1" dirty="0" smtClean="0"/>
              <a:t>, C</a:t>
            </a:r>
            <a:r>
              <a:rPr lang="en-US" b="1" baseline="-25000" dirty="0" smtClean="0"/>
              <a:t>Mα</a:t>
            </a:r>
            <a:r>
              <a:rPr lang="en-US" b="1" dirty="0" smtClean="0"/>
              <a:t>, </a:t>
            </a:r>
            <a:r>
              <a:rPr lang="en-US" b="1" dirty="0" err="1" smtClean="0"/>
              <a:t>C</a:t>
            </a:r>
            <a:r>
              <a:rPr lang="en-US" b="1" baseline="-25000" dirty="0" err="1" smtClean="0"/>
              <a:t>Di</a:t>
            </a:r>
            <a:r>
              <a:rPr lang="en-US" b="1" dirty="0" smtClean="0"/>
              <a:t>, </a:t>
            </a:r>
            <a:r>
              <a:rPr lang="en-US" b="1" dirty="0" err="1" smtClean="0"/>
              <a:t>C</a:t>
            </a:r>
            <a:r>
              <a:rPr lang="en-US" b="1" baseline="-25000" dirty="0" err="1" smtClean="0"/>
              <a:t>Do</a:t>
            </a:r>
            <a:r>
              <a:rPr lang="en-US" b="1" dirty="0" smtClean="0"/>
              <a:t>, C</a:t>
            </a:r>
            <a:r>
              <a:rPr lang="en-US" b="1" baseline="-25000" dirty="0" smtClean="0"/>
              <a:t>Lα</a:t>
            </a:r>
            <a:r>
              <a:rPr lang="en-US" b="1" dirty="0" smtClean="0"/>
              <a:t>, L, D, CP, K</a:t>
            </a:r>
            <a:r>
              <a:rPr lang="en-US" b="1" baseline="-25000" dirty="0" smtClean="0"/>
              <a:t>N</a:t>
            </a:r>
            <a:endParaRPr lang="en-US" dirty="0"/>
          </a:p>
        </p:txBody>
      </p:sp>
      <p:sp>
        <p:nvSpPr>
          <p:cNvPr id="3" name="Title 2"/>
          <p:cNvSpPr>
            <a:spLocks noGrp="1"/>
          </p:cNvSpPr>
          <p:nvPr>
            <p:ph type="ctrTitle"/>
          </p:nvPr>
        </p:nvSpPr>
        <p:spPr/>
        <p:txBody>
          <a:bodyPr/>
          <a:lstStyle/>
          <a:p>
            <a:r>
              <a:rPr lang="en-US" dirty="0" smtClean="0">
                <a:solidFill>
                  <a:schemeClr val="bg1"/>
                </a:solidFill>
              </a:rPr>
              <a:t>Experiment Overview</a:t>
            </a:r>
            <a:endParaRPr lang="en-US" dirty="0">
              <a:solidFill>
                <a:schemeClr val="bg1"/>
              </a:solidFill>
            </a:endParaRPr>
          </a:p>
        </p:txBody>
      </p:sp>
      <p:sp>
        <p:nvSpPr>
          <p:cNvPr id="4" name="Date Placeholder 3"/>
          <p:cNvSpPr>
            <a:spLocks noGrp="1"/>
          </p:cNvSpPr>
          <p:nvPr>
            <p:ph type="dt" sz="half" idx="10"/>
          </p:nvPr>
        </p:nvSpPr>
        <p:spPr/>
        <p:txBody>
          <a:bodyPr/>
          <a:lstStyle/>
          <a:p>
            <a:pPr>
              <a:defRPr/>
            </a:pPr>
            <a:fld id="{CCC1C99D-5506-44E5-BE33-0D9ACD0E246A}" type="datetime1">
              <a:rPr lang="en-US" smtClean="0"/>
              <a:pPr>
                <a:defRPr/>
              </a:pPr>
              <a:t>2/15/2014</a:t>
            </a:fld>
            <a:endParaRPr lang="en-US" dirty="0"/>
          </a:p>
        </p:txBody>
      </p:sp>
      <p:sp>
        <p:nvSpPr>
          <p:cNvPr id="5" name="Footer Placeholder 4"/>
          <p:cNvSpPr>
            <a:spLocks noGrp="1"/>
          </p:cNvSpPr>
          <p:nvPr>
            <p:ph type="ftr" sz="quarter" idx="11"/>
          </p:nvPr>
        </p:nvSpPr>
        <p:spPr/>
        <p:txBody>
          <a:bodyPr/>
          <a:lstStyle/>
          <a:p>
            <a:pPr>
              <a:defRPr/>
            </a:pPr>
            <a:r>
              <a:rPr lang="en-US" smtClean="0"/>
              <a:t>Pre-Registration Advising</a:t>
            </a:r>
            <a:endParaRPr lang="en-US"/>
          </a:p>
        </p:txBody>
      </p:sp>
      <p:sp>
        <p:nvSpPr>
          <p:cNvPr id="6" name="Slide Number Placeholder 5"/>
          <p:cNvSpPr>
            <a:spLocks noGrp="1"/>
          </p:cNvSpPr>
          <p:nvPr>
            <p:ph type="sldNum" sz="quarter" idx="12"/>
          </p:nvPr>
        </p:nvSpPr>
        <p:spPr/>
        <p:txBody>
          <a:bodyPr/>
          <a:lstStyle/>
          <a:p>
            <a:pPr>
              <a:defRPr/>
            </a:pPr>
            <a:fld id="{807C6639-1215-4F78-942E-B031229E00CE}" type="slidenum">
              <a:rPr lang="en-US" smtClean="0"/>
              <a:pPr>
                <a:defRPr/>
              </a:pPr>
              <a:t>24</a:t>
            </a:fld>
            <a:endParaRPr lang="en-US" dirty="0"/>
          </a:p>
        </p:txBody>
      </p:sp>
      <p:pic>
        <p:nvPicPr>
          <p:cNvPr id="7" name="Content Placeholder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bwMode="auto">
          <a:xfrm>
            <a:off x="0" y="5674995"/>
            <a:ext cx="8229600" cy="1183005"/>
          </a:xfrm>
          <a:prstGeom prst="rect">
            <a:avLst/>
          </a:prstGeom>
          <a:noFill/>
          <a:ln w="9525">
            <a:noFill/>
            <a:miter lim="800000"/>
            <a:headEnd/>
            <a:tailEnd/>
          </a:ln>
        </p:spPr>
      </p:pic>
    </p:spTree>
    <p:extLst>
      <p:ext uri="{BB962C8B-B14F-4D97-AF65-F5344CB8AC3E}">
        <p14:creationId xmlns:p14="http://schemas.microsoft.com/office/powerpoint/2010/main" val="356456772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Propulsion</a:t>
            </a:r>
          </a:p>
          <a:p>
            <a:pPr lvl="1"/>
            <a:r>
              <a:rPr lang="en-US" dirty="0" smtClean="0"/>
              <a:t>Determine amount of force exerted by thruster</a:t>
            </a:r>
          </a:p>
          <a:p>
            <a:pPr lvl="1"/>
            <a:r>
              <a:rPr lang="en-US" dirty="0" smtClean="0"/>
              <a:t>Mounted to engine test stand, thrust recorded with varying gas pressures </a:t>
            </a:r>
          </a:p>
          <a:p>
            <a:pPr lvl="1"/>
            <a:r>
              <a:rPr lang="en-US" dirty="0" smtClean="0"/>
              <a:t>Curve of pressure vs. thrust created, used to determine the amount of pressure required to achieve desired disturbance</a:t>
            </a:r>
          </a:p>
        </p:txBody>
      </p:sp>
      <p:sp>
        <p:nvSpPr>
          <p:cNvPr id="3" name="Title 2"/>
          <p:cNvSpPr>
            <a:spLocks noGrp="1"/>
          </p:cNvSpPr>
          <p:nvPr>
            <p:ph type="ctrTitle"/>
          </p:nvPr>
        </p:nvSpPr>
        <p:spPr/>
        <p:txBody>
          <a:bodyPr/>
          <a:lstStyle/>
          <a:p>
            <a:r>
              <a:rPr lang="en-US" dirty="0" smtClean="0">
                <a:solidFill>
                  <a:schemeClr val="bg1"/>
                </a:solidFill>
              </a:rPr>
              <a:t>Experiment Overview</a:t>
            </a:r>
            <a:endParaRPr lang="en-US" dirty="0">
              <a:solidFill>
                <a:schemeClr val="bg1"/>
              </a:solidFill>
            </a:endParaRPr>
          </a:p>
        </p:txBody>
      </p:sp>
      <p:sp>
        <p:nvSpPr>
          <p:cNvPr id="4" name="Date Placeholder 3"/>
          <p:cNvSpPr>
            <a:spLocks noGrp="1"/>
          </p:cNvSpPr>
          <p:nvPr>
            <p:ph type="dt" sz="half" idx="10"/>
          </p:nvPr>
        </p:nvSpPr>
        <p:spPr/>
        <p:txBody>
          <a:bodyPr/>
          <a:lstStyle/>
          <a:p>
            <a:pPr>
              <a:defRPr/>
            </a:pPr>
            <a:fld id="{CCC1C99D-5506-44E5-BE33-0D9ACD0E246A}" type="datetime1">
              <a:rPr lang="en-US" smtClean="0"/>
              <a:pPr>
                <a:defRPr/>
              </a:pPr>
              <a:t>2/15/2014</a:t>
            </a:fld>
            <a:endParaRPr lang="en-US" dirty="0"/>
          </a:p>
        </p:txBody>
      </p:sp>
      <p:sp>
        <p:nvSpPr>
          <p:cNvPr id="5" name="Footer Placeholder 4"/>
          <p:cNvSpPr>
            <a:spLocks noGrp="1"/>
          </p:cNvSpPr>
          <p:nvPr>
            <p:ph type="ftr" sz="quarter" idx="11"/>
          </p:nvPr>
        </p:nvSpPr>
        <p:spPr/>
        <p:txBody>
          <a:bodyPr/>
          <a:lstStyle/>
          <a:p>
            <a:pPr>
              <a:defRPr/>
            </a:pPr>
            <a:r>
              <a:rPr lang="en-US" smtClean="0"/>
              <a:t>Pre-Registration Advising</a:t>
            </a:r>
            <a:endParaRPr lang="en-US"/>
          </a:p>
        </p:txBody>
      </p:sp>
      <p:sp>
        <p:nvSpPr>
          <p:cNvPr id="6" name="Slide Number Placeholder 5"/>
          <p:cNvSpPr>
            <a:spLocks noGrp="1"/>
          </p:cNvSpPr>
          <p:nvPr>
            <p:ph type="sldNum" sz="quarter" idx="12"/>
          </p:nvPr>
        </p:nvSpPr>
        <p:spPr/>
        <p:txBody>
          <a:bodyPr/>
          <a:lstStyle/>
          <a:p>
            <a:pPr>
              <a:defRPr/>
            </a:pPr>
            <a:fld id="{807C6639-1215-4F78-942E-B031229E00CE}" type="slidenum">
              <a:rPr lang="en-US" smtClean="0"/>
              <a:pPr>
                <a:defRPr/>
              </a:pPr>
              <a:t>25</a:t>
            </a:fld>
            <a:endParaRPr lang="en-US" dirty="0"/>
          </a:p>
        </p:txBody>
      </p:sp>
      <p:pic>
        <p:nvPicPr>
          <p:cNvPr id="7" name="Content Placeholder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bwMode="auto">
          <a:xfrm>
            <a:off x="0" y="5674995"/>
            <a:ext cx="8229600" cy="1183005"/>
          </a:xfrm>
          <a:prstGeom prst="rect">
            <a:avLst/>
          </a:prstGeom>
          <a:noFill/>
          <a:ln w="9525">
            <a:noFill/>
            <a:miter lim="800000"/>
            <a:headEnd/>
            <a:tailEnd/>
          </a:ln>
        </p:spPr>
      </p:pic>
    </p:spTree>
    <p:extLst>
      <p:ext uri="{BB962C8B-B14F-4D97-AF65-F5344CB8AC3E}">
        <p14:creationId xmlns:p14="http://schemas.microsoft.com/office/powerpoint/2010/main" val="238927320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Content Placeholder 11"/>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5674995"/>
            <a:ext cx="8229600" cy="1183005"/>
          </a:xfrm>
        </p:spPr>
      </p:pic>
      <p:sp>
        <p:nvSpPr>
          <p:cNvPr id="10" name="Title 9"/>
          <p:cNvSpPr>
            <a:spLocks noGrp="1"/>
          </p:cNvSpPr>
          <p:nvPr>
            <p:ph type="ctrTitle"/>
          </p:nvPr>
        </p:nvSpPr>
        <p:spPr/>
        <p:txBody>
          <a:bodyPr/>
          <a:lstStyle/>
          <a:p>
            <a:r>
              <a:rPr lang="en-US" dirty="0" smtClean="0">
                <a:solidFill>
                  <a:schemeClr val="bg1"/>
                </a:solidFill>
              </a:rPr>
              <a:t>Schedule</a:t>
            </a:r>
            <a:endParaRPr lang="en-US" dirty="0">
              <a:solidFill>
                <a:schemeClr val="bg1"/>
              </a:solidFill>
            </a:endParaRPr>
          </a:p>
        </p:txBody>
      </p:sp>
      <p:sp>
        <p:nvSpPr>
          <p:cNvPr id="6" name="Slide Number Placeholder 5"/>
          <p:cNvSpPr>
            <a:spLocks noGrp="1"/>
          </p:cNvSpPr>
          <p:nvPr>
            <p:ph type="sldNum" sz="quarter" idx="12"/>
          </p:nvPr>
        </p:nvSpPr>
        <p:spPr/>
        <p:txBody>
          <a:bodyPr/>
          <a:lstStyle/>
          <a:p>
            <a:fld id="{807C6639-1215-4F78-942E-B031229E00CE}" type="slidenum">
              <a:rPr lang="en-US" smtClean="0"/>
              <a:pPr/>
              <a:t>26</a:t>
            </a:fld>
            <a:endParaRPr lang="en-US" dirty="0"/>
          </a:p>
        </p:txBody>
      </p:sp>
      <p:sp>
        <p:nvSpPr>
          <p:cNvPr id="2" name="TextBox 1"/>
          <p:cNvSpPr txBox="1"/>
          <p:nvPr/>
        </p:nvSpPr>
        <p:spPr>
          <a:xfrm>
            <a:off x="304799" y="1369367"/>
            <a:ext cx="6585457" cy="3046988"/>
          </a:xfrm>
          <a:prstGeom prst="rect">
            <a:avLst/>
          </a:prstGeom>
          <a:noFill/>
        </p:spPr>
        <p:txBody>
          <a:bodyPr wrap="none" rtlCol="0">
            <a:spAutoFit/>
          </a:bodyPr>
          <a:lstStyle/>
          <a:p>
            <a:pPr marL="285750" indent="-285750">
              <a:buFont typeface="Arial" panose="020B0604020202020204" pitchFamily="34" charset="0"/>
              <a:buChar char="•"/>
            </a:pPr>
            <a:r>
              <a:rPr lang="en-US" sz="2400" dirty="0" smtClean="0"/>
              <a:t>1/16/14	Subscale Ejection testing</a:t>
            </a:r>
          </a:p>
          <a:p>
            <a:pPr marL="285750" indent="-285750">
              <a:buFont typeface="Arial" panose="020B0604020202020204" pitchFamily="34" charset="0"/>
              <a:buChar char="•"/>
            </a:pPr>
            <a:r>
              <a:rPr lang="en-US" sz="2400" dirty="0" smtClean="0"/>
              <a:t>1/18/14	Subscale Launch at Bayboro, NC</a:t>
            </a:r>
          </a:p>
          <a:p>
            <a:pPr marL="285750" indent="-285750">
              <a:buFont typeface="Arial" panose="020B0604020202020204" pitchFamily="34" charset="0"/>
              <a:buChar char="•"/>
            </a:pPr>
            <a:r>
              <a:rPr lang="en-US" sz="2400" dirty="0" smtClean="0"/>
              <a:t>1/20/-Until	Perform Experiments</a:t>
            </a:r>
          </a:p>
          <a:p>
            <a:pPr marL="285750" indent="-285750">
              <a:buFont typeface="Arial" panose="020B0604020202020204" pitchFamily="34" charset="0"/>
              <a:buChar char="•"/>
            </a:pPr>
            <a:r>
              <a:rPr lang="en-US" sz="2400" dirty="0" smtClean="0"/>
              <a:t>2/1/14	Begin Construction</a:t>
            </a:r>
          </a:p>
          <a:p>
            <a:pPr marL="285750" indent="-285750">
              <a:buFont typeface="Arial" panose="020B0604020202020204" pitchFamily="34" charset="0"/>
              <a:buChar char="•"/>
            </a:pPr>
            <a:r>
              <a:rPr lang="en-US" sz="2400" dirty="0" smtClean="0"/>
              <a:t>1/25/14	Astronomy Days Outreach Event</a:t>
            </a:r>
          </a:p>
          <a:p>
            <a:pPr marL="285750" indent="-285750">
              <a:buFont typeface="Arial" panose="020B0604020202020204" pitchFamily="34" charset="0"/>
              <a:buChar char="•"/>
            </a:pPr>
            <a:r>
              <a:rPr lang="en-US" sz="2400" dirty="0" smtClean="0"/>
              <a:t>3/2/14	YMCA Outreach Event 	</a:t>
            </a:r>
          </a:p>
          <a:p>
            <a:pPr marL="285750" indent="-285750">
              <a:buFont typeface="Arial" panose="020B0604020202020204" pitchFamily="34" charset="0"/>
              <a:buChar char="•"/>
            </a:pPr>
            <a:r>
              <a:rPr lang="en-US" sz="2400" dirty="0" smtClean="0"/>
              <a:t>4/19/14	Boy Scout Outreach Event</a:t>
            </a:r>
          </a:p>
          <a:p>
            <a:pPr marL="342900" indent="-342900">
              <a:buFont typeface="Arial" panose="020B0604020202020204" pitchFamily="34" charset="0"/>
              <a:buChar char="•"/>
            </a:pPr>
            <a:endParaRPr lang="en-US" sz="2400" dirty="0"/>
          </a:p>
        </p:txBody>
      </p:sp>
    </p:spTree>
    <p:extLst>
      <p:ext uri="{BB962C8B-B14F-4D97-AF65-F5344CB8AC3E}">
        <p14:creationId xmlns:p14="http://schemas.microsoft.com/office/powerpoint/2010/main" val="125817740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Content Placeholder 11"/>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5674995"/>
            <a:ext cx="8229600" cy="1183005"/>
          </a:xfrm>
        </p:spPr>
      </p:pic>
      <p:sp>
        <p:nvSpPr>
          <p:cNvPr id="10" name="Title 9"/>
          <p:cNvSpPr>
            <a:spLocks noGrp="1"/>
          </p:cNvSpPr>
          <p:nvPr>
            <p:ph type="ctrTitle"/>
          </p:nvPr>
        </p:nvSpPr>
        <p:spPr/>
        <p:txBody>
          <a:bodyPr/>
          <a:lstStyle/>
          <a:p>
            <a:r>
              <a:rPr lang="en-US" dirty="0" smtClean="0">
                <a:solidFill>
                  <a:schemeClr val="bg1"/>
                </a:solidFill>
              </a:rPr>
              <a:t>Questions?</a:t>
            </a:r>
            <a:endParaRPr lang="en-US" dirty="0">
              <a:solidFill>
                <a:schemeClr val="bg1"/>
              </a:solidFill>
            </a:endParaRPr>
          </a:p>
        </p:txBody>
      </p:sp>
      <p:sp>
        <p:nvSpPr>
          <p:cNvPr id="6" name="Slide Number Placeholder 5"/>
          <p:cNvSpPr>
            <a:spLocks noGrp="1"/>
          </p:cNvSpPr>
          <p:nvPr>
            <p:ph type="sldNum" sz="quarter" idx="12"/>
          </p:nvPr>
        </p:nvSpPr>
        <p:spPr/>
        <p:txBody>
          <a:bodyPr/>
          <a:lstStyle/>
          <a:p>
            <a:fld id="{807C6639-1215-4F78-942E-B031229E00CE}" type="slidenum">
              <a:rPr lang="en-US" smtClean="0"/>
              <a:pPr/>
              <a:t>27</a:t>
            </a:fld>
            <a:endParaRPr lang="en-US" dirty="0"/>
          </a:p>
        </p:txBody>
      </p:sp>
      <p:sp>
        <p:nvSpPr>
          <p:cNvPr id="3" name="TextBox 2"/>
          <p:cNvSpPr txBox="1"/>
          <p:nvPr/>
        </p:nvSpPr>
        <p:spPr>
          <a:xfrm>
            <a:off x="304800" y="2786768"/>
            <a:ext cx="8458200" cy="1384995"/>
          </a:xfrm>
          <a:prstGeom prst="rect">
            <a:avLst/>
          </a:prstGeom>
          <a:noFill/>
        </p:spPr>
        <p:txBody>
          <a:bodyPr wrap="square" rtlCol="0">
            <a:spAutoFit/>
          </a:bodyPr>
          <a:lstStyle/>
          <a:p>
            <a:r>
              <a:rPr lang="en-US" sz="2800" i="1" dirty="0" smtClean="0"/>
              <a:t>“Scientists investigate that which already is;</a:t>
            </a:r>
          </a:p>
          <a:p>
            <a:r>
              <a:rPr lang="en-US" sz="2800" i="1" dirty="0" smtClean="0"/>
              <a:t>Engineers create that which has never been.”</a:t>
            </a:r>
          </a:p>
          <a:p>
            <a:pPr algn="r"/>
            <a:r>
              <a:rPr lang="en-US" sz="2800" i="1" dirty="0" smtClean="0"/>
              <a:t>-Albert Einstein </a:t>
            </a:r>
            <a:endParaRPr lang="en-US" sz="2800" i="1" dirty="0"/>
          </a:p>
        </p:txBody>
      </p:sp>
    </p:spTree>
    <p:extLst>
      <p:ext uri="{BB962C8B-B14F-4D97-AF65-F5344CB8AC3E}">
        <p14:creationId xmlns:p14="http://schemas.microsoft.com/office/powerpoint/2010/main" val="334784519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4294</TotalTime>
  <Words>976</Words>
  <Application>Microsoft Office PowerPoint</Application>
  <PresentationFormat>On-screen Show (4:3)</PresentationFormat>
  <Paragraphs>260</Paragraphs>
  <Slides>27</Slides>
  <Notes>10</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Office Theme</vt:lpstr>
      <vt:lpstr>Department of Mechanical and Aerospace Engineering</vt:lpstr>
      <vt:lpstr>Outline</vt:lpstr>
      <vt:lpstr>Full-Scale Overview</vt:lpstr>
      <vt:lpstr>Full-Scale Overview</vt:lpstr>
      <vt:lpstr>Full-Scale Overview</vt:lpstr>
      <vt:lpstr>Fins</vt:lpstr>
      <vt:lpstr>Full-Scale Overview</vt:lpstr>
      <vt:lpstr>Recovery Configuration</vt:lpstr>
      <vt:lpstr>Full-Scale Overview</vt:lpstr>
      <vt:lpstr>Full-Scale Overview</vt:lpstr>
      <vt:lpstr>Stability</vt:lpstr>
      <vt:lpstr>Vehicle Data</vt:lpstr>
      <vt:lpstr>Motor Selection</vt:lpstr>
      <vt:lpstr>Full-Scale Overview</vt:lpstr>
      <vt:lpstr>Sub-Scale Overview</vt:lpstr>
      <vt:lpstr>Payload: General Layout</vt:lpstr>
      <vt:lpstr>Payload Overview</vt:lpstr>
      <vt:lpstr>Hazard Detection System</vt:lpstr>
      <vt:lpstr>Load Cell</vt:lpstr>
      <vt:lpstr>Payload: Onboard Processing</vt:lpstr>
      <vt:lpstr>Experiment Overview</vt:lpstr>
      <vt:lpstr>Experiment Overview</vt:lpstr>
      <vt:lpstr>Experiment Overview</vt:lpstr>
      <vt:lpstr>Experiment Overview</vt:lpstr>
      <vt:lpstr>Experiment Overview</vt:lpstr>
      <vt:lpstr>Schedule</vt:lpstr>
      <vt:lpstr>Questions?</vt:lpstr>
    </vt:vector>
  </TitlesOfParts>
  <Company>NCSU</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heeter</dc:creator>
  <cp:lastModifiedBy>Jess</cp:lastModifiedBy>
  <cp:revision>240</cp:revision>
  <dcterms:created xsi:type="dcterms:W3CDTF">2013-11-14T06:03:55Z</dcterms:created>
  <dcterms:modified xsi:type="dcterms:W3CDTF">2014-02-17T00:17:25Z</dcterms:modified>
</cp:coreProperties>
</file>